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sldIdLst>
    <p:sldId id="264" r:id="rId2"/>
    <p:sldId id="259" r:id="rId3"/>
    <p:sldId id="294" r:id="rId4"/>
    <p:sldId id="292" r:id="rId5"/>
    <p:sldId id="269" r:id="rId6"/>
    <p:sldId id="262" r:id="rId7"/>
    <p:sldId id="257" r:id="rId8"/>
    <p:sldId id="300" r:id="rId9"/>
    <p:sldId id="266" r:id="rId10"/>
    <p:sldId id="270" r:id="rId11"/>
    <p:sldId id="301" r:id="rId12"/>
    <p:sldId id="302" r:id="rId13"/>
    <p:sldId id="299" r:id="rId14"/>
    <p:sldId id="295" r:id="rId15"/>
    <p:sldId id="291" r:id="rId16"/>
    <p:sldId id="271" r:id="rId17"/>
    <p:sldId id="303" r:id="rId18"/>
    <p:sldId id="306" r:id="rId19"/>
    <p:sldId id="304" r:id="rId20"/>
    <p:sldId id="305" r:id="rId21"/>
    <p:sldId id="308" r:id="rId22"/>
    <p:sldId id="307" r:id="rId23"/>
    <p:sldId id="283" r:id="rId24"/>
    <p:sldId id="315" r:id="rId25"/>
    <p:sldId id="319"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0066"/>
    <a:srgbClr val="A02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89" autoAdjust="0"/>
  </p:normalViewPr>
  <p:slideViewPr>
    <p:cSldViewPr>
      <p:cViewPr>
        <p:scale>
          <a:sx n="100" d="100"/>
          <a:sy n="100" d="100"/>
        </p:scale>
        <p:origin x="-2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notesMaster" Target="notesMasters/notesMaster1.xml" /><Relationship Id="rId30"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77A882-60FF-4F98-BE19-1C6BA504E33B}" type="datetimeFigureOut">
              <a:rPr lang="tr-TR" smtClean="0"/>
              <a:t>5.05.2020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53674C-8C94-44D4-90D6-B1B872BE73F8}" type="slidenum">
              <a:rPr lang="tr-TR" smtClean="0"/>
              <a:t>‹#›</a:t>
            </a:fld>
            <a:endParaRPr lang="tr-TR"/>
          </a:p>
        </p:txBody>
      </p:sp>
    </p:spTree>
    <p:extLst>
      <p:ext uri="{BB962C8B-B14F-4D97-AF65-F5344CB8AC3E}">
        <p14:creationId xmlns:p14="http://schemas.microsoft.com/office/powerpoint/2010/main" val="172450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onotype Corsiva" pitchFamily="66" charset="0"/>
              </a:defRPr>
            </a:lvl1pPr>
            <a:lvl2pPr marL="742950" indent="-285750" eaLnBrk="0" hangingPunct="0">
              <a:defRPr sz="2400">
                <a:solidFill>
                  <a:schemeClr val="tx1"/>
                </a:solidFill>
                <a:latin typeface="Monotype Corsiva" pitchFamily="66" charset="0"/>
              </a:defRPr>
            </a:lvl2pPr>
            <a:lvl3pPr marL="1143000" indent="-228600" eaLnBrk="0" hangingPunct="0">
              <a:defRPr sz="2400">
                <a:solidFill>
                  <a:schemeClr val="tx1"/>
                </a:solidFill>
                <a:latin typeface="Monotype Corsiva" pitchFamily="66" charset="0"/>
              </a:defRPr>
            </a:lvl3pPr>
            <a:lvl4pPr marL="1600200" indent="-228600" eaLnBrk="0" hangingPunct="0">
              <a:defRPr sz="2400">
                <a:solidFill>
                  <a:schemeClr val="tx1"/>
                </a:solidFill>
                <a:latin typeface="Monotype Corsiva" pitchFamily="66" charset="0"/>
              </a:defRPr>
            </a:lvl4pPr>
            <a:lvl5pPr marL="2057400" indent="-228600" eaLnBrk="0" hangingPunct="0">
              <a:defRPr sz="2400">
                <a:solidFill>
                  <a:schemeClr val="tx1"/>
                </a:solidFill>
                <a:latin typeface="Monotype Corsiva" pitchFamily="66" charset="0"/>
              </a:defRPr>
            </a:lvl5pPr>
            <a:lvl6pPr marL="2514600" indent="-228600" eaLnBrk="0" fontAlgn="base" hangingPunct="0">
              <a:spcBef>
                <a:spcPct val="0"/>
              </a:spcBef>
              <a:spcAft>
                <a:spcPct val="0"/>
              </a:spcAft>
              <a:defRPr sz="2400">
                <a:solidFill>
                  <a:schemeClr val="tx1"/>
                </a:solidFill>
                <a:latin typeface="Monotype Corsiva" pitchFamily="66" charset="0"/>
              </a:defRPr>
            </a:lvl6pPr>
            <a:lvl7pPr marL="2971800" indent="-228600" eaLnBrk="0" fontAlgn="base" hangingPunct="0">
              <a:spcBef>
                <a:spcPct val="0"/>
              </a:spcBef>
              <a:spcAft>
                <a:spcPct val="0"/>
              </a:spcAft>
              <a:defRPr sz="2400">
                <a:solidFill>
                  <a:schemeClr val="tx1"/>
                </a:solidFill>
                <a:latin typeface="Monotype Corsiva" pitchFamily="66" charset="0"/>
              </a:defRPr>
            </a:lvl7pPr>
            <a:lvl8pPr marL="3429000" indent="-228600" eaLnBrk="0" fontAlgn="base" hangingPunct="0">
              <a:spcBef>
                <a:spcPct val="0"/>
              </a:spcBef>
              <a:spcAft>
                <a:spcPct val="0"/>
              </a:spcAft>
              <a:defRPr sz="2400">
                <a:solidFill>
                  <a:schemeClr val="tx1"/>
                </a:solidFill>
                <a:latin typeface="Monotype Corsiva" pitchFamily="66" charset="0"/>
              </a:defRPr>
            </a:lvl8pPr>
            <a:lvl9pPr marL="3886200" indent="-228600" eaLnBrk="0" fontAlgn="base" hangingPunct="0">
              <a:spcBef>
                <a:spcPct val="0"/>
              </a:spcBef>
              <a:spcAft>
                <a:spcPct val="0"/>
              </a:spcAft>
              <a:defRPr sz="2400">
                <a:solidFill>
                  <a:schemeClr val="tx1"/>
                </a:solidFill>
                <a:latin typeface="Monotype Corsiva" pitchFamily="66" charset="0"/>
              </a:defRPr>
            </a:lvl9pPr>
          </a:lstStyle>
          <a:p>
            <a:pPr eaLnBrk="1" hangingPunct="1"/>
            <a:fld id="{D35D9D87-C6C1-418C-BFA5-BF4568D2EE2F}" type="slidenum">
              <a:rPr lang="tr-TR" sz="1200">
                <a:latin typeface="Times New Roman" pitchFamily="18" charset="0"/>
              </a:rPr>
              <a:pPr eaLnBrk="1" hangingPunct="1"/>
              <a:t>5</a:t>
            </a:fld>
            <a:endParaRPr lang="tr-TR" sz="120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onotype Corsiva" pitchFamily="66" charset="0"/>
              </a:defRPr>
            </a:lvl1pPr>
            <a:lvl2pPr marL="742950" indent="-285750" eaLnBrk="0" hangingPunct="0">
              <a:defRPr sz="2400">
                <a:solidFill>
                  <a:schemeClr val="tx1"/>
                </a:solidFill>
                <a:latin typeface="Monotype Corsiva" pitchFamily="66" charset="0"/>
              </a:defRPr>
            </a:lvl2pPr>
            <a:lvl3pPr marL="1143000" indent="-228600" eaLnBrk="0" hangingPunct="0">
              <a:defRPr sz="2400">
                <a:solidFill>
                  <a:schemeClr val="tx1"/>
                </a:solidFill>
                <a:latin typeface="Monotype Corsiva" pitchFamily="66" charset="0"/>
              </a:defRPr>
            </a:lvl3pPr>
            <a:lvl4pPr marL="1600200" indent="-228600" eaLnBrk="0" hangingPunct="0">
              <a:defRPr sz="2400">
                <a:solidFill>
                  <a:schemeClr val="tx1"/>
                </a:solidFill>
                <a:latin typeface="Monotype Corsiva" pitchFamily="66" charset="0"/>
              </a:defRPr>
            </a:lvl4pPr>
            <a:lvl5pPr marL="2057400" indent="-228600" eaLnBrk="0" hangingPunct="0">
              <a:defRPr sz="2400">
                <a:solidFill>
                  <a:schemeClr val="tx1"/>
                </a:solidFill>
                <a:latin typeface="Monotype Corsiva" pitchFamily="66" charset="0"/>
              </a:defRPr>
            </a:lvl5pPr>
            <a:lvl6pPr marL="2514600" indent="-228600" eaLnBrk="0" fontAlgn="base" hangingPunct="0">
              <a:spcBef>
                <a:spcPct val="0"/>
              </a:spcBef>
              <a:spcAft>
                <a:spcPct val="0"/>
              </a:spcAft>
              <a:defRPr sz="2400">
                <a:solidFill>
                  <a:schemeClr val="tx1"/>
                </a:solidFill>
                <a:latin typeface="Monotype Corsiva" pitchFamily="66" charset="0"/>
              </a:defRPr>
            </a:lvl6pPr>
            <a:lvl7pPr marL="2971800" indent="-228600" eaLnBrk="0" fontAlgn="base" hangingPunct="0">
              <a:spcBef>
                <a:spcPct val="0"/>
              </a:spcBef>
              <a:spcAft>
                <a:spcPct val="0"/>
              </a:spcAft>
              <a:defRPr sz="2400">
                <a:solidFill>
                  <a:schemeClr val="tx1"/>
                </a:solidFill>
                <a:latin typeface="Monotype Corsiva" pitchFamily="66" charset="0"/>
              </a:defRPr>
            </a:lvl7pPr>
            <a:lvl8pPr marL="3429000" indent="-228600" eaLnBrk="0" fontAlgn="base" hangingPunct="0">
              <a:spcBef>
                <a:spcPct val="0"/>
              </a:spcBef>
              <a:spcAft>
                <a:spcPct val="0"/>
              </a:spcAft>
              <a:defRPr sz="2400">
                <a:solidFill>
                  <a:schemeClr val="tx1"/>
                </a:solidFill>
                <a:latin typeface="Monotype Corsiva" pitchFamily="66" charset="0"/>
              </a:defRPr>
            </a:lvl8pPr>
            <a:lvl9pPr marL="3886200" indent="-228600" eaLnBrk="0" fontAlgn="base" hangingPunct="0">
              <a:spcBef>
                <a:spcPct val="0"/>
              </a:spcBef>
              <a:spcAft>
                <a:spcPct val="0"/>
              </a:spcAft>
              <a:defRPr sz="2400">
                <a:solidFill>
                  <a:schemeClr val="tx1"/>
                </a:solidFill>
                <a:latin typeface="Monotype Corsiva" pitchFamily="66" charset="0"/>
              </a:defRPr>
            </a:lvl9pPr>
          </a:lstStyle>
          <a:p>
            <a:pPr eaLnBrk="1" hangingPunct="1"/>
            <a:fld id="{ACE96064-BB34-48F9-A2CD-527FF648DC75}" type="slidenum">
              <a:rPr lang="tr-TR" sz="1200">
                <a:latin typeface="Times New Roman" pitchFamily="18" charset="0"/>
              </a:rPr>
              <a:pPr eaLnBrk="1" hangingPunct="1"/>
              <a:t>10</a:t>
            </a:fld>
            <a:endParaRPr lang="tr-TR" sz="1200">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953674C-8C94-44D4-90D6-B1B872BE73F8}" type="slidenum">
              <a:rPr lang="tr-TR" smtClean="0"/>
              <a:t>12</a:t>
            </a:fld>
            <a:endParaRPr lang="tr-TR"/>
          </a:p>
        </p:txBody>
      </p:sp>
    </p:spTree>
    <p:extLst>
      <p:ext uri="{BB962C8B-B14F-4D97-AF65-F5344CB8AC3E}">
        <p14:creationId xmlns:p14="http://schemas.microsoft.com/office/powerpoint/2010/main" val="4166102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fld id="{FC6A5F50-6EDA-4FCB-9248-755D52828DE4}" type="slidenum">
              <a:rPr lang="tr-TR" altLang="tr-TR" sz="1200" smtClean="0"/>
              <a:pPr eaLnBrk="1" hangingPunct="1"/>
              <a:t>25</a:t>
            </a:fld>
            <a:endParaRPr lang="tr-TR" altLang="tr-TR"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3EAA48F4-A6C8-47A7-9C55-4B13F04C1683}" type="datetimeFigureOut">
              <a:rPr lang="tr-TR" smtClean="0"/>
              <a:t>5.05.2020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4DB5246-C348-4051-BC81-D43B3773E7F4}" type="slidenum">
              <a:rPr lang="tr-TR" smtClean="0"/>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EAA48F4-A6C8-47A7-9C55-4B13F04C1683}" type="datetimeFigureOut">
              <a:rPr lang="tr-TR" smtClean="0"/>
              <a:t>5.05.2020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4DB5246-C348-4051-BC81-D43B3773E7F4}"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EAA48F4-A6C8-47A7-9C55-4B13F04C1683}" type="datetimeFigureOut">
              <a:rPr lang="tr-TR" smtClean="0"/>
              <a:t>5.05.2020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4DB5246-C348-4051-BC81-D43B3773E7F4}"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AA48F4-A6C8-47A7-9C55-4B13F04C1683}" type="datetimeFigureOut">
              <a:rPr lang="tr-TR" smtClean="0"/>
              <a:t>5.05.2020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4DB5246-C348-4051-BC81-D43B3773E7F4}" type="slidenum">
              <a:rPr lang="tr-TR" smtClean="0"/>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3EAA48F4-A6C8-47A7-9C55-4B13F04C1683}" type="datetimeFigureOut">
              <a:rPr lang="tr-TR" smtClean="0"/>
              <a:t>5.05.2020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4DB5246-C348-4051-BC81-D43B3773E7F4}"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EAA48F4-A6C8-47A7-9C55-4B13F04C1683}" type="datetimeFigureOut">
              <a:rPr lang="tr-TR" smtClean="0"/>
              <a:t>5.05.2020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4DB5246-C348-4051-BC81-D43B3773E7F4}" type="slidenum">
              <a:rPr lang="tr-TR" smtClean="0"/>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EAA48F4-A6C8-47A7-9C55-4B13F04C1683}" type="datetimeFigureOut">
              <a:rPr lang="tr-TR" smtClean="0"/>
              <a:t>5.05.2020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4DB5246-C348-4051-BC81-D43B3773E7F4}" type="slidenum">
              <a:rPr lang="tr-TR" smtClean="0"/>
              <a:t>‹#›</a:t>
            </a:fld>
            <a:endParaRPr lang="tr-TR"/>
          </a:p>
        </p:txBody>
      </p:sp>
      <p:sp>
        <p:nvSpPr>
          <p:cNvPr id="10" name="Title 9"/>
          <p:cNvSpPr>
            <a:spLocks noGrp="1"/>
          </p:cNvSpPr>
          <p:nvPr>
            <p:ph type="title"/>
          </p:nvPr>
        </p:nvSpPr>
        <p:spPr/>
        <p:txBody>
          <a:bodyPr/>
          <a:lstStyle/>
          <a:p>
            <a:r>
              <a:rPr lang="tr-TR"/>
              <a:t>Asıl başlık stili için tıklatın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3EAA48F4-A6C8-47A7-9C55-4B13F04C1683}" type="datetimeFigureOut">
              <a:rPr lang="tr-TR" smtClean="0"/>
              <a:t>5.05.2020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4DB5246-C348-4051-BC81-D43B3773E7F4}"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A48F4-A6C8-47A7-9C55-4B13F04C1683}" type="datetimeFigureOut">
              <a:rPr lang="tr-TR" smtClean="0"/>
              <a:t>5.05.2020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4DB5246-C348-4051-BC81-D43B3773E7F4}"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3EAA48F4-A6C8-47A7-9C55-4B13F04C1683}" type="datetimeFigureOut">
              <a:rPr lang="tr-TR" smtClean="0"/>
              <a:t>5.05.2020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4DB5246-C348-4051-BC81-D43B3773E7F4}"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3EAA48F4-A6C8-47A7-9C55-4B13F04C1683}" type="datetimeFigureOut">
              <a:rPr lang="tr-TR" smtClean="0"/>
              <a:t>5.05.2020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4DB5246-C348-4051-BC81-D43B3773E7F4}" type="slidenum">
              <a:rPr lang="tr-TR" smtClean="0"/>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a:t>Asıl başlık stili için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EAA48F4-A6C8-47A7-9C55-4B13F04C1683}" type="datetimeFigureOut">
              <a:rPr lang="tr-TR" smtClean="0"/>
              <a:t>5.05.2020</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4DB5246-C348-4051-BC81-D43B3773E7F4}"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11.wmf" /><Relationship Id="rId2" Type="http://schemas.openxmlformats.org/officeDocument/2006/relationships/notesSlide" Target="../notesSlides/notesSlide2.xml" /><Relationship Id="rId1" Type="http://schemas.openxmlformats.org/officeDocument/2006/relationships/slideLayout" Target="../slideLayouts/slideLayout7.xml" /><Relationship Id="rId4" Type="http://schemas.openxmlformats.org/officeDocument/2006/relationships/image" Target="../media/image12.png" /></Relationships>
</file>

<file path=ppt/slides/_rels/slide11.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notesSlide" Target="../notesSlides/notesSlide4.xml" /><Relationship Id="rId1" Type="http://schemas.openxmlformats.org/officeDocument/2006/relationships/slideLayout" Target="../slideLayouts/slideLayout2.xml" /><Relationship Id="rId5" Type="http://schemas.openxmlformats.org/officeDocument/2006/relationships/image" Target="../media/image1.gif" /><Relationship Id="rId4" Type="http://schemas.openxmlformats.org/officeDocument/2006/relationships/image" Target="../media/image27.wmf"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xml" /><Relationship Id="rId1" Type="http://schemas.openxmlformats.org/officeDocument/2006/relationships/slideLayout" Target="../slideLayouts/slideLayout7.xml" /><Relationship Id="rId4" Type="http://schemas.openxmlformats.org/officeDocument/2006/relationships/image" Target="../media/image6.wmf" /></Relationships>
</file>

<file path=ppt/slides/_rels/slide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9.wmf"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55576" y="1196752"/>
            <a:ext cx="7200800" cy="3170099"/>
          </a:xfrm>
          <a:prstGeom prst="rect">
            <a:avLst/>
          </a:prstGeom>
        </p:spPr>
        <p:txBody>
          <a:bodyPr wrap="square">
            <a:spAutoFit/>
          </a:bodyPr>
          <a:lstStyle/>
          <a:p>
            <a:pPr algn="ctr"/>
            <a:endParaRPr lang="tr-TR" sz="4000" b="1" dirty="0">
              <a:solidFill>
                <a:srgbClr val="C00000"/>
              </a:solidFill>
              <a:latin typeface="Algerian" pitchFamily="82" charset="0"/>
              <a:cs typeface="Times New Roman" pitchFamily="18" charset="0"/>
            </a:endParaRPr>
          </a:p>
          <a:p>
            <a:pPr algn="ctr"/>
            <a:r>
              <a:rPr lang="tr-TR" sz="4000" b="1" dirty="0">
                <a:solidFill>
                  <a:srgbClr val="FF0066"/>
                </a:solidFill>
                <a:latin typeface="Algerian" pitchFamily="82" charset="0"/>
                <a:cs typeface="Times New Roman" pitchFamily="18" charset="0"/>
              </a:rPr>
              <a:t>75.YIL </a:t>
            </a:r>
          </a:p>
          <a:p>
            <a:pPr algn="ctr"/>
            <a:r>
              <a:rPr lang="tr-TR" sz="4000" b="1" dirty="0">
                <a:solidFill>
                  <a:srgbClr val="FF0066"/>
                </a:solidFill>
                <a:latin typeface="Algerian" pitchFamily="82" charset="0"/>
                <a:cs typeface="Times New Roman" pitchFamily="18" charset="0"/>
              </a:rPr>
              <a:t>ANADOLU LİSESİ</a:t>
            </a:r>
          </a:p>
          <a:p>
            <a:pPr algn="ctr"/>
            <a:r>
              <a:rPr lang="tr-TR" sz="4000" b="1" dirty="0">
                <a:solidFill>
                  <a:srgbClr val="FF0066"/>
                </a:solidFill>
                <a:latin typeface="Algerian" pitchFamily="82" charset="0"/>
                <a:cs typeface="Times New Roman" pitchFamily="18" charset="0"/>
              </a:rPr>
              <a:t>REHBERLİK VE PSİKOLOJİK DANIŞMA SERVİSİ</a:t>
            </a:r>
          </a:p>
        </p:txBody>
      </p:sp>
      <p:pic>
        <p:nvPicPr>
          <p:cNvPr id="3" name="Picture 8" descr="ATT226555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437112"/>
            <a:ext cx="5040560"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TT226555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2343" y="1268760"/>
            <a:ext cx="3919617"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806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Altbilgi Yer Tutucusu"/>
          <p:cNvSpPr>
            <a:spLocks noGrp="1"/>
          </p:cNvSpPr>
          <p:nvPr>
            <p:ph type="ftr" sz="quarter" idx="11"/>
          </p:nvPr>
        </p:nvSpPr>
        <p:spPr/>
        <p:txBody>
          <a:bodyPr/>
          <a:lstStyle/>
          <a:p>
            <a:pPr>
              <a:defRPr/>
            </a:pPr>
            <a:r>
              <a:rPr lang="tr-TR"/>
              <a:t>Rehberlik ve Psikolojik Danışma Servisi</a:t>
            </a:r>
          </a:p>
        </p:txBody>
      </p:sp>
      <p:sp>
        <p:nvSpPr>
          <p:cNvPr id="14339" name="Rectangle 4"/>
          <p:cNvSpPr>
            <a:spLocks noChangeArrowheads="1"/>
          </p:cNvSpPr>
          <p:nvPr/>
        </p:nvSpPr>
        <p:spPr bwMode="auto">
          <a:xfrm>
            <a:off x="2339751" y="1120117"/>
            <a:ext cx="496855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endParaRPr lang="tr-TR" sz="4000" b="1" dirty="0">
              <a:solidFill>
                <a:srgbClr val="CC3300"/>
              </a:solidFill>
              <a:latin typeface="Trebuchet MS" pitchFamily="34" charset="0"/>
            </a:endParaRPr>
          </a:p>
          <a:p>
            <a:pPr algn="ctr"/>
            <a:endParaRPr lang="tr-TR" sz="4000" b="1" dirty="0">
              <a:solidFill>
                <a:srgbClr val="CC3300"/>
              </a:solidFill>
              <a:latin typeface="Trebuchet MS" pitchFamily="34" charset="0"/>
            </a:endParaRPr>
          </a:p>
          <a:p>
            <a:pPr algn="ctr"/>
            <a:endParaRPr lang="tr-TR" sz="4000" b="1" dirty="0">
              <a:solidFill>
                <a:srgbClr val="CC3300"/>
              </a:solidFill>
              <a:latin typeface="Trebuchet MS" pitchFamily="34" charset="0"/>
            </a:endParaRPr>
          </a:p>
        </p:txBody>
      </p:sp>
      <p:pic>
        <p:nvPicPr>
          <p:cNvPr id="14340" name="Picture 5" descr="BD0529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919" y="3284984"/>
            <a:ext cx="2448272"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descr="https://player.slideplayer.biz.tr/11/3343689/data/images/img0.png"/>
          <p:cNvPicPr/>
          <p:nvPr/>
        </p:nvPicPr>
        <p:blipFill>
          <a:blip r:embed="rId4">
            <a:extLst>
              <a:ext uri="{28A0092B-C50C-407E-A947-70E740481C1C}">
                <a14:useLocalDpi xmlns:a14="http://schemas.microsoft.com/office/drawing/2010/main" val="0"/>
              </a:ext>
            </a:extLst>
          </a:blip>
          <a:srcRect/>
          <a:stretch>
            <a:fillRect/>
          </a:stretch>
        </p:blipFill>
        <p:spPr bwMode="auto">
          <a:xfrm>
            <a:off x="83543" y="1093849"/>
            <a:ext cx="2880320" cy="3037764"/>
          </a:xfrm>
          <a:prstGeom prst="rect">
            <a:avLst/>
          </a:prstGeom>
          <a:noFill/>
          <a:ln>
            <a:noFill/>
          </a:ln>
        </p:spPr>
      </p:pic>
      <p:sp>
        <p:nvSpPr>
          <p:cNvPr id="2" name="Dikdörtgen 1"/>
          <p:cNvSpPr/>
          <p:nvPr/>
        </p:nvSpPr>
        <p:spPr>
          <a:xfrm>
            <a:off x="3275856" y="1627948"/>
            <a:ext cx="4139952" cy="1631216"/>
          </a:xfrm>
          <a:prstGeom prst="rect">
            <a:avLst/>
          </a:prstGeom>
        </p:spPr>
        <p:txBody>
          <a:bodyPr wrap="square">
            <a:spAutoFit/>
          </a:bodyPr>
          <a:lstStyle/>
          <a:p>
            <a:pPr algn="just"/>
            <a:r>
              <a:rPr lang="tr-TR" sz="2000" b="1" dirty="0">
                <a:solidFill>
                  <a:srgbClr val="FF0066"/>
                </a:solidFill>
                <a:latin typeface="Times New Roman" pitchFamily="18" charset="0"/>
                <a:cs typeface="Times New Roman" pitchFamily="18" charset="0"/>
              </a:rPr>
              <a:t> ÇOCUĞUNUZUN BAŞARISINI            ARTIRMAK VE BU DÖNEMİ DAHA SAĞLIKLI BİÇİMDE  GEÇİRMESİNİ SAĞLAMAK İÇİN   NELER   YAPABİLİRİZ?</a:t>
            </a:r>
          </a:p>
        </p:txBody>
      </p:sp>
    </p:spTree>
    <p:extLst>
      <p:ext uri="{BB962C8B-B14F-4D97-AF65-F5344CB8AC3E}">
        <p14:creationId xmlns:p14="http://schemas.microsoft.com/office/powerpoint/2010/main" val="1713657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067944" y="1655639"/>
            <a:ext cx="4572000" cy="2862322"/>
          </a:xfrm>
          <a:prstGeom prst="rect">
            <a:avLst/>
          </a:prstGeom>
        </p:spPr>
        <p:txBody>
          <a:bodyPr>
            <a:spAutoFit/>
          </a:bodyPr>
          <a:lstStyle/>
          <a:p>
            <a:pPr algn="just" fontAlgn="base"/>
            <a:r>
              <a:rPr lang="tr-TR" sz="2000" dirty="0">
                <a:latin typeface="Times New Roman" pitchFamily="18" charset="0"/>
                <a:cs typeface="Times New Roman" pitchFamily="18" charset="0"/>
              </a:rPr>
              <a:t>Bu dönem  çalkantılı ve ikilemli bir dönemdir. Çocuğunuzun yerine sorun çözmek istediğinizde ya da ona önerilerde bulunmak istediğinizde onun sizinle aynı şeyleri göremeyeceğini bilin. </a:t>
            </a:r>
          </a:p>
          <a:p>
            <a:pPr algn="just" fontAlgn="base"/>
            <a:r>
              <a:rPr lang="tr-TR" sz="2000" dirty="0">
                <a:latin typeface="Times New Roman" pitchFamily="18" charset="0"/>
                <a:cs typeface="Times New Roman" pitchFamily="18" charset="0"/>
              </a:rPr>
              <a:t>Örneğin güneşli güzel bir günde siz istememenize rağmen işlerinizi yapabilirken, çocuğunuz böyle havalarda ders çalışmakta güçlük çekebilmektedir.</a:t>
            </a:r>
          </a:p>
        </p:txBody>
      </p:sp>
      <p:sp>
        <p:nvSpPr>
          <p:cNvPr id="3" name="Dikdörtgen 2"/>
          <p:cNvSpPr/>
          <p:nvPr/>
        </p:nvSpPr>
        <p:spPr>
          <a:xfrm>
            <a:off x="683568" y="980728"/>
            <a:ext cx="4572000" cy="646331"/>
          </a:xfrm>
          <a:prstGeom prst="rect">
            <a:avLst/>
          </a:prstGeom>
        </p:spPr>
        <p:txBody>
          <a:bodyPr>
            <a:spAutoFit/>
          </a:bodyPr>
          <a:lstStyle/>
          <a:p>
            <a:r>
              <a:rPr lang="tr-TR" b="1" dirty="0">
                <a:solidFill>
                  <a:srgbClr val="FF0066"/>
                </a:solidFill>
              </a:rPr>
              <a:t>ÇOCUĞUNUZUN ERGENLİK DÖNEMİNDE OLDUĞUNU UNUTMAYIN</a:t>
            </a:r>
            <a:endParaRPr lang="tr-TR" dirty="0"/>
          </a:p>
        </p:txBody>
      </p:sp>
      <p:sp>
        <p:nvSpPr>
          <p:cNvPr id="5" name="AutoShape 2" descr="Öğrenci Başarısını Etkileyen Faktörler » Bilgiust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309634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660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223395" y="1051575"/>
            <a:ext cx="4572000" cy="4093428"/>
          </a:xfrm>
          <a:prstGeom prst="rect">
            <a:avLst/>
          </a:prstGeom>
        </p:spPr>
        <p:txBody>
          <a:bodyPr>
            <a:spAutoFit/>
          </a:bodyPr>
          <a:lstStyle/>
          <a:p>
            <a:pPr algn="just" fontAlgn="base"/>
            <a:r>
              <a:rPr lang="tr-TR" sz="2000" dirty="0">
                <a:latin typeface="Times New Roman" pitchFamily="18" charset="0"/>
                <a:cs typeface="Times New Roman" pitchFamily="18" charset="0"/>
              </a:rPr>
              <a:t>Bu nedenle öncelikle aileler kaygılarını azaltmaya çalışmalıdırlar.</a:t>
            </a:r>
          </a:p>
          <a:p>
            <a:pPr algn="just" fontAlgn="base"/>
            <a:r>
              <a:rPr lang="tr-TR" sz="2000" dirty="0">
                <a:latin typeface="Times New Roman" pitchFamily="18" charset="0"/>
                <a:cs typeface="Times New Roman" pitchFamily="18" charset="0"/>
              </a:rPr>
              <a:t> Kaygı,  gelecekle ilgili seyredilen olumsuz bir filmi andırır. Ve bu filmin sonu genellikle istemediğimiz şekilde biter. Yoğun kaygı yaşayan kişiler geleceği düşünmekten, bugünü kullanamazlar. </a:t>
            </a:r>
          </a:p>
          <a:p>
            <a:pPr algn="just" fontAlgn="base"/>
            <a:r>
              <a:rPr lang="tr-TR" sz="2000" dirty="0">
                <a:latin typeface="Times New Roman" pitchFamily="18" charset="0"/>
                <a:cs typeface="Times New Roman" pitchFamily="18" charset="0"/>
              </a:rPr>
              <a:t>Sizin sınav sonucu ile aşırı meşgul olmanız, çocuğunuzun da bu yönde meşguliyetini artıracaktır. </a:t>
            </a:r>
          </a:p>
          <a:p>
            <a:pPr algn="just" fontAlgn="base"/>
            <a:r>
              <a:rPr lang="tr-TR" sz="2000" dirty="0">
                <a:latin typeface="Times New Roman" pitchFamily="18" charset="0"/>
                <a:cs typeface="Times New Roman" pitchFamily="18" charset="0"/>
              </a:rPr>
              <a:t>Çocuğunuza yardımcı olmak için çocuğunuzun bugünkü yaptıkları ile ilgilenebilirsiniz.</a:t>
            </a:r>
          </a:p>
        </p:txBody>
      </p:sp>
      <p:sp>
        <p:nvSpPr>
          <p:cNvPr id="3" name="Dikdörtgen 2"/>
          <p:cNvSpPr/>
          <p:nvPr/>
        </p:nvSpPr>
        <p:spPr>
          <a:xfrm>
            <a:off x="323528" y="393104"/>
            <a:ext cx="4572000" cy="646331"/>
          </a:xfrm>
          <a:prstGeom prst="rect">
            <a:avLst/>
          </a:prstGeom>
        </p:spPr>
        <p:txBody>
          <a:bodyPr>
            <a:spAutoFit/>
          </a:bodyPr>
          <a:lstStyle/>
          <a:p>
            <a:pPr fontAlgn="base"/>
            <a:r>
              <a:rPr lang="tr-TR" b="1" dirty="0">
                <a:solidFill>
                  <a:srgbClr val="FF0066"/>
                </a:solidFill>
              </a:rPr>
              <a:t>ÇOCUĞUNUZUN GELECEĞİ KONUSUNDAKİ ENDİŞELERİNİZ ÇOCUĞUNUZA YANSIR</a:t>
            </a:r>
            <a:endParaRPr lang="tr-TR"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74" y="1256571"/>
            <a:ext cx="381642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334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310261" y="1412776"/>
            <a:ext cx="4572000" cy="2862322"/>
          </a:xfrm>
          <a:prstGeom prst="rect">
            <a:avLst/>
          </a:prstGeom>
        </p:spPr>
        <p:txBody>
          <a:bodyPr>
            <a:spAutoFit/>
          </a:bodyPr>
          <a:lstStyle/>
          <a:p>
            <a:pPr algn="just"/>
            <a:r>
              <a:rPr lang="tr-TR" dirty="0">
                <a:latin typeface="Times New Roman" pitchFamily="18" charset="0"/>
                <a:cs typeface="Times New Roman" pitchFamily="18" charset="0"/>
              </a:rPr>
              <a:t>Anne babalar bazen çocuklarına; “sınav bizim için önemli değil, kazanamazsan da olur. Canını sıkma, kafana takma” gibi önerilerde bulunmaktadırlar. Ancak eğer anne-baba çocuklarına bunları söylerken, beden dili ve ses tonları desteklemiyorsa yani ağızlarından çıkan ile bedenlerinin söylediği çelişiyorsa öğrenci daha çok beden diline dikkat edecektir. Ebeveynlerin kaygılı, üzüntülü halleri çabucak algılanır.</a:t>
            </a:r>
          </a:p>
        </p:txBody>
      </p:sp>
      <p:sp>
        <p:nvSpPr>
          <p:cNvPr id="2" name="Dikdörtgen 1"/>
          <p:cNvSpPr/>
          <p:nvPr/>
        </p:nvSpPr>
        <p:spPr>
          <a:xfrm>
            <a:off x="611560" y="692696"/>
            <a:ext cx="4572000" cy="646331"/>
          </a:xfrm>
          <a:prstGeom prst="rect">
            <a:avLst/>
          </a:prstGeom>
        </p:spPr>
        <p:txBody>
          <a:bodyPr>
            <a:spAutoFit/>
          </a:bodyPr>
          <a:lstStyle/>
          <a:p>
            <a:r>
              <a:rPr lang="tr-TR" b="1" dirty="0">
                <a:solidFill>
                  <a:srgbClr val="FF0066"/>
                </a:solidFill>
              </a:rPr>
              <a:t>BEDEN DİLİ VE SES TONU İLE VERDİĞİNİZ MESAJLARA DİKKAT EDİN</a:t>
            </a:r>
            <a:endParaRPr lang="tr-T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302895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79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32040" y="1124745"/>
            <a:ext cx="3600400" cy="3724096"/>
          </a:xfrm>
          <a:prstGeom prst="rect">
            <a:avLst/>
          </a:prstGeom>
        </p:spPr>
        <p:txBody>
          <a:bodyPr wrap="square">
            <a:spAutoFit/>
          </a:bodyPr>
          <a:lstStyle/>
          <a:p>
            <a:pPr algn="just"/>
            <a:r>
              <a:rPr lang="tr-TR" dirty="0">
                <a:latin typeface="Times New Roman" pitchFamily="18" charset="0"/>
                <a:cs typeface="Times New Roman" pitchFamily="18" charset="0"/>
              </a:rPr>
              <a:t>Kaygı bulaşıcı bir duygudur ve çoğunlukla aileler kendi kaygılarını çocuklarına yansıtmaktadırlar. Öncelikle aile kendi kaygısını azaltmaya çalışmalıdır. </a:t>
            </a:r>
          </a:p>
          <a:p>
            <a:pPr algn="just"/>
            <a:r>
              <a:rPr lang="tr-TR" dirty="0">
                <a:latin typeface="Times New Roman" pitchFamily="18" charset="0"/>
                <a:cs typeface="Times New Roman" pitchFamily="18" charset="0"/>
              </a:rPr>
              <a:t>Anne ve babalar çocuklarına kaygılarını hissettirmemek için onlara olumlu cümleler kursa bile beden dili,  yüz ifadesi ve ses tonu onları ele verir. Bu nedenle öncelikle aileler kaygılarını azaltmaya çalışmalıdırlar</a:t>
            </a:r>
            <a:r>
              <a:rPr lang="tr-TR" sz="2000" dirty="0">
                <a:solidFill>
                  <a:srgbClr val="008000"/>
                </a:solidFill>
                <a:latin typeface="Times New Roman" pitchFamily="18" charset="0"/>
                <a:cs typeface="Times New Roman" pitchFamily="18" charset="0"/>
              </a:rPr>
              <a:t>.</a:t>
            </a:r>
            <a:r>
              <a:rPr lang="tr-TR" sz="2000" dirty="0">
                <a:latin typeface="Times New Roman" pitchFamily="18" charset="0"/>
                <a:cs typeface="Times New Roman" pitchFamily="18" charset="0"/>
              </a:rPr>
              <a:t> </a:t>
            </a:r>
          </a:p>
          <a:p>
            <a:pPr algn="just"/>
            <a:endParaRPr lang="tr-TR" dirty="0">
              <a:latin typeface="Times New Roman" pitchFamily="18" charset="0"/>
              <a:cs typeface="Times New Roman" pitchFamily="18" charset="0"/>
            </a:endParaRPr>
          </a:p>
        </p:txBody>
      </p:sp>
      <p:sp>
        <p:nvSpPr>
          <p:cNvPr id="3" name="AutoShape 2" descr="Sınava Hazırlanan Veli | Rehberlik Servi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5" descr="Sınav Kaygısı Artıran Anne-Baba Tutumları | REHBERLİK SERVİSİ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36712"/>
            <a:ext cx="3599185" cy="376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687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55976" y="980729"/>
            <a:ext cx="3672408" cy="3785652"/>
          </a:xfrm>
          <a:prstGeom prst="rect">
            <a:avLst/>
          </a:prstGeom>
        </p:spPr>
        <p:txBody>
          <a:bodyPr wrap="square">
            <a:spAutoFit/>
          </a:bodyPr>
          <a:lstStyle/>
          <a:p>
            <a:pPr algn="just" fontAlgn="base"/>
            <a:r>
              <a:rPr lang="tr-TR" sz="2000" dirty="0">
                <a:latin typeface="Times New Roman" pitchFamily="18" charset="0"/>
                <a:cs typeface="Times New Roman" pitchFamily="18" charset="0"/>
              </a:rPr>
              <a:t>“En az şu kadar net yapmalısın. Kimya ve biyolojiden </a:t>
            </a:r>
            <a:r>
              <a:rPr lang="tr-TR" sz="2000" dirty="0" err="1">
                <a:latin typeface="Times New Roman" pitchFamily="18" charset="0"/>
                <a:cs typeface="Times New Roman" pitchFamily="18" charset="0"/>
              </a:rPr>
              <a:t>full</a:t>
            </a:r>
            <a:r>
              <a:rPr lang="tr-TR" sz="2000" dirty="0">
                <a:latin typeface="Times New Roman" pitchFamily="18" charset="0"/>
                <a:cs typeface="Times New Roman" pitchFamily="18" charset="0"/>
              </a:rPr>
              <a:t> yapmalısın. Başarılı olmalısın. Dikkatli olmalısın. kendini dersine vermelisin. Bu yıl mutlaka kazanmalısın” türünden zorunluluk ifade eden cümleler öğrencinin kaygısının artmasına neden olmaktadır. </a:t>
            </a:r>
          </a:p>
          <a:p>
            <a:pPr algn="just" fontAlgn="base"/>
            <a:r>
              <a:rPr lang="tr-TR" sz="2000" dirty="0">
                <a:latin typeface="Times New Roman" pitchFamily="18" charset="0"/>
                <a:cs typeface="Times New Roman" pitchFamily="18" charset="0"/>
              </a:rPr>
              <a:t>Bu tür zorunluluk ifade eden sözleri mümkün olduğunca az kullanmaya çalışın.</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266429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346006" y="565661"/>
            <a:ext cx="4572000" cy="646331"/>
          </a:xfrm>
          <a:prstGeom prst="rect">
            <a:avLst/>
          </a:prstGeom>
        </p:spPr>
        <p:txBody>
          <a:bodyPr>
            <a:spAutoFit/>
          </a:bodyPr>
          <a:lstStyle/>
          <a:p>
            <a:r>
              <a:rPr lang="tr-TR" b="1" dirty="0">
                <a:solidFill>
                  <a:srgbClr val="FF0066"/>
                </a:solidFill>
              </a:rPr>
              <a:t>MELİ-MALI KELİMELERİ DİKKATLE KULLANILMALI</a:t>
            </a:r>
            <a:endParaRPr lang="tr-TR" dirty="0"/>
          </a:p>
        </p:txBody>
      </p:sp>
    </p:spTree>
    <p:extLst>
      <p:ext uri="{BB962C8B-B14F-4D97-AF65-F5344CB8AC3E}">
        <p14:creationId xmlns:p14="http://schemas.microsoft.com/office/powerpoint/2010/main" val="3244099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001294" y="1124744"/>
            <a:ext cx="4572000" cy="3416320"/>
          </a:xfrm>
          <a:prstGeom prst="rect">
            <a:avLst/>
          </a:prstGeom>
        </p:spPr>
        <p:txBody>
          <a:bodyPr>
            <a:spAutoFit/>
          </a:bodyPr>
          <a:lstStyle/>
          <a:p>
            <a:pPr algn="just" fontAlgn="base"/>
            <a:r>
              <a:rPr lang="tr-TR" dirty="0">
                <a:latin typeface="Times New Roman" pitchFamily="18" charset="0"/>
                <a:cs typeface="Times New Roman" pitchFamily="18" charset="0"/>
              </a:rPr>
              <a:t>Sorumluluğunu bilen ve sınavlara hazırlanan öğrenciler için ailelerin uyarılarına ihtiyaç yoktur. Öğrenci ne kadar ders çalışacağına ve ne zaman ders çalışacağına kendisi karar verebilir. </a:t>
            </a:r>
          </a:p>
          <a:p>
            <a:pPr algn="just" fontAlgn="base"/>
            <a:r>
              <a:rPr lang="tr-TR" dirty="0">
                <a:latin typeface="Times New Roman" pitchFamily="18" charset="0"/>
                <a:cs typeface="Times New Roman" pitchFamily="18" charset="0"/>
              </a:rPr>
              <a:t>Anne babaların iyi niyetli olarak verdikleri ders çalış mesajları öğrencinin kaygısını artırabilir. Bazı öğrenciler bu nedenle kendisi için değil ailesi için ders çalışması gerektiği düşüncesine kapılıp, daha yoğun kaygı hissedebilir. Ya da ailesine tepki göstererek ders çalışmayı aksatabilir.</a:t>
            </a:r>
          </a:p>
        </p:txBody>
      </p:sp>
      <p:sp>
        <p:nvSpPr>
          <p:cNvPr id="3" name="Dikdörtgen 2"/>
          <p:cNvSpPr/>
          <p:nvPr/>
        </p:nvSpPr>
        <p:spPr>
          <a:xfrm>
            <a:off x="899592" y="940078"/>
            <a:ext cx="2650084" cy="400110"/>
          </a:xfrm>
          <a:prstGeom prst="rect">
            <a:avLst/>
          </a:prstGeom>
        </p:spPr>
        <p:txBody>
          <a:bodyPr wrap="none">
            <a:spAutoFit/>
          </a:bodyPr>
          <a:lstStyle/>
          <a:p>
            <a:r>
              <a:rPr lang="tr-TR" sz="2000" b="1" dirty="0">
                <a:solidFill>
                  <a:srgbClr val="FF0066"/>
                </a:solidFill>
              </a:rPr>
              <a:t>DERS ÇALIŞ DEMEYİN</a:t>
            </a:r>
            <a:endParaRPr lang="tr-TR" sz="20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345638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83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283968" y="1423467"/>
            <a:ext cx="4572000" cy="3570208"/>
          </a:xfrm>
          <a:prstGeom prst="rect">
            <a:avLst/>
          </a:prstGeom>
        </p:spPr>
        <p:txBody>
          <a:bodyPr>
            <a:spAutoFit/>
          </a:bodyPr>
          <a:lstStyle/>
          <a:p>
            <a:pPr algn="just" fontAlgn="base"/>
            <a:r>
              <a:rPr lang="tr-TR" sz="1600" dirty="0">
                <a:latin typeface="Times New Roman" pitchFamily="18" charset="0"/>
                <a:cs typeface="Times New Roman" pitchFamily="18" charset="0"/>
              </a:rPr>
              <a:t>Bazı anne babalar çocuklarının motivasyonunu artırmak için; “bu gidişle sen asla kazanamazsın, yata yata sınav kazanılmaz” gibi sözler söyler. </a:t>
            </a:r>
          </a:p>
          <a:p>
            <a:pPr algn="just"/>
            <a:r>
              <a:rPr lang="tr-TR" sz="1600" dirty="0">
                <a:latin typeface="Times New Roman" pitchFamily="18" charset="0"/>
                <a:cs typeface="Times New Roman" pitchFamily="18" charset="0"/>
              </a:rPr>
              <a:t>Ancak negatif motivasyon pek az öğrencide başarılı olur. Hatta öğrencinin kendisini başarısız görmesine neden olarak kaygısını artırabilir. Bu kadar çalışma ile  hiçbir şey yapamazsın", "Bu kafayla gidersen zor kazanırsın.",  "Falancanın oğlu hukuk fakültesini kazandı,  bakalım sen ne yapacaksın.", "Filancanın kızı tıbbı kazandı.”, “Aman bizi mahcup etme...." gibi yaklaşımlar öğrenciyi çalışmaya   güdülemez</a:t>
            </a:r>
          </a:p>
          <a:p>
            <a:pPr algn="just"/>
            <a:r>
              <a:rPr lang="tr-TR" sz="1600" dirty="0">
                <a:latin typeface="Times New Roman" pitchFamily="18" charset="0"/>
                <a:cs typeface="Times New Roman" pitchFamily="18" charset="0"/>
              </a:rPr>
              <a:t>tam tersine, yükselen kaygı sebebiyle onu adeta "kıpırdayamaz" duruma getirir.</a:t>
            </a:r>
          </a:p>
          <a:p>
            <a:pPr algn="just" fontAlgn="base"/>
            <a:endParaRPr lang="tr-TR" dirty="0">
              <a:latin typeface="Times New Roman" pitchFamily="18" charset="0"/>
              <a:cs typeface="Times New Roman" pitchFamily="18" charset="0"/>
            </a:endParaRPr>
          </a:p>
        </p:txBody>
      </p:sp>
      <p:sp>
        <p:nvSpPr>
          <p:cNvPr id="3" name="Dikdörtgen 2"/>
          <p:cNvSpPr/>
          <p:nvPr/>
        </p:nvSpPr>
        <p:spPr>
          <a:xfrm>
            <a:off x="323528" y="806381"/>
            <a:ext cx="4550733" cy="369332"/>
          </a:xfrm>
          <a:prstGeom prst="rect">
            <a:avLst/>
          </a:prstGeom>
        </p:spPr>
        <p:txBody>
          <a:bodyPr wrap="none">
            <a:spAutoFit/>
          </a:bodyPr>
          <a:lstStyle/>
          <a:p>
            <a:r>
              <a:rPr lang="tr-TR" b="1" dirty="0">
                <a:solidFill>
                  <a:srgbClr val="FF0066"/>
                </a:solidFill>
              </a:rPr>
              <a:t>NEGATİF MOTİVASYONDAN UZAK DURUN</a:t>
            </a:r>
            <a:endParaRPr lang="tr-T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98" y="1412776"/>
            <a:ext cx="345638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610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91880" y="764704"/>
            <a:ext cx="5382344" cy="3970318"/>
          </a:xfrm>
          <a:prstGeom prst="rect">
            <a:avLst/>
          </a:prstGeom>
        </p:spPr>
        <p:txBody>
          <a:bodyPr wrap="square">
            <a:spAutoFit/>
          </a:bodyPr>
          <a:lstStyle/>
          <a:p>
            <a:pPr algn="just"/>
            <a:r>
              <a:rPr lang="tr-TR" dirty="0">
                <a:latin typeface="Times New Roman" pitchFamily="18" charset="0"/>
                <a:cs typeface="Times New Roman" pitchFamily="18" charset="0"/>
              </a:rPr>
              <a:t>Çocuğu sınavlara hazırlanan bazı aileler kendi yaşamlarını bir kenara bırakarak çocukları için uğraşmaya başlamaktadırlar. </a:t>
            </a:r>
          </a:p>
          <a:p>
            <a:pPr algn="just"/>
            <a:r>
              <a:rPr lang="tr-TR" dirty="0">
                <a:latin typeface="Times New Roman" pitchFamily="18" charset="0"/>
                <a:cs typeface="Times New Roman" pitchFamily="18" charset="0"/>
              </a:rPr>
              <a:t>Çocuğuna daha fazla yardımcı olmak için annenin işinden ayrılması, annenin çocuğunu sınav salonlarının kapısında beklemesi, öğretmenlerle  </a:t>
            </a:r>
            <a:r>
              <a:rPr lang="tr-TR" dirty="0" err="1">
                <a:latin typeface="Times New Roman" pitchFamily="18" charset="0"/>
                <a:cs typeface="Times New Roman" pitchFamily="18" charset="0"/>
              </a:rPr>
              <a:t>hergün</a:t>
            </a:r>
            <a:r>
              <a:rPr lang="tr-TR" dirty="0">
                <a:latin typeface="Times New Roman" pitchFamily="18" charset="0"/>
                <a:cs typeface="Times New Roman" pitchFamily="18" charset="0"/>
              </a:rPr>
              <a:t> sonuçları konuşması sık görülen  tablolardır. </a:t>
            </a:r>
          </a:p>
          <a:p>
            <a:pPr algn="just"/>
            <a:r>
              <a:rPr lang="tr-TR" dirty="0">
                <a:latin typeface="Times New Roman" pitchFamily="18" charset="0"/>
                <a:cs typeface="Times New Roman" pitchFamily="18" charset="0"/>
              </a:rPr>
              <a:t>Bu görüntüler çocuğa sınavın çok önemli olduğunu ve kazanamama durumunda ailenin çok üzüleceği düşüncesini hatırlatmaktadır. </a:t>
            </a:r>
          </a:p>
          <a:p>
            <a:pPr algn="just"/>
            <a:r>
              <a:rPr lang="tr-TR" dirty="0">
                <a:latin typeface="Times New Roman" pitchFamily="18" charset="0"/>
                <a:cs typeface="Times New Roman" pitchFamily="18" charset="0"/>
              </a:rPr>
              <a:t>Sizler kendi hayatınız olduğunu, sizin de kendi planlarınız olması gerektiğini  unutmayın.</a:t>
            </a:r>
          </a:p>
          <a:p>
            <a:pPr algn="just"/>
            <a:r>
              <a:rPr lang="tr-TR" dirty="0">
                <a:latin typeface="Times New Roman" pitchFamily="18" charset="0"/>
                <a:cs typeface="Times New Roman" pitchFamily="18" charset="0"/>
              </a:rPr>
              <a:t>Böylece hem kendinize hem de çocuğunuza daha fazla yardımcı olabilirsiniz</a:t>
            </a:r>
          </a:p>
        </p:txBody>
      </p:sp>
      <p:sp>
        <p:nvSpPr>
          <p:cNvPr id="3" name="Dikdörtgen 2"/>
          <p:cNvSpPr/>
          <p:nvPr/>
        </p:nvSpPr>
        <p:spPr>
          <a:xfrm>
            <a:off x="179512" y="764704"/>
            <a:ext cx="3024336" cy="707886"/>
          </a:xfrm>
          <a:prstGeom prst="rect">
            <a:avLst/>
          </a:prstGeom>
        </p:spPr>
        <p:txBody>
          <a:bodyPr wrap="square">
            <a:spAutoFit/>
          </a:bodyPr>
          <a:lstStyle/>
          <a:p>
            <a:r>
              <a:rPr lang="tr-TR" sz="2000" b="1" dirty="0">
                <a:solidFill>
                  <a:srgbClr val="FF0066"/>
                </a:solidFill>
              </a:rPr>
              <a:t>KENDİ HAYATINIZI </a:t>
            </a:r>
          </a:p>
          <a:p>
            <a:r>
              <a:rPr lang="tr-TR" sz="2000" b="1" dirty="0">
                <a:solidFill>
                  <a:srgbClr val="FF0066"/>
                </a:solidFill>
              </a:rPr>
              <a:t>                 UNUTMAYIN</a:t>
            </a:r>
            <a:endParaRPr lang="tr-TR" sz="20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1"/>
            <a:ext cx="2952328" cy="310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22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067944" y="980728"/>
            <a:ext cx="4572000" cy="3970318"/>
          </a:xfrm>
          <a:prstGeom prst="rect">
            <a:avLst/>
          </a:prstGeom>
        </p:spPr>
        <p:txBody>
          <a:bodyPr>
            <a:spAutoFit/>
          </a:bodyPr>
          <a:lstStyle/>
          <a:p>
            <a:pPr algn="just" fontAlgn="base"/>
            <a:r>
              <a:rPr lang="tr-TR" dirty="0">
                <a:latin typeface="Times New Roman" pitchFamily="18" charset="0"/>
                <a:cs typeface="Times New Roman" pitchFamily="18" charset="0"/>
              </a:rPr>
              <a:t>Bazı ebeveynler çocukları sınavlara hazırlanırken çok fazla fedakarlıkta bulunmaktadırlar. </a:t>
            </a:r>
          </a:p>
          <a:p>
            <a:pPr algn="just" fontAlgn="base"/>
            <a:r>
              <a:rPr lang="tr-TR" dirty="0">
                <a:latin typeface="Times New Roman" pitchFamily="18" charset="0"/>
                <a:cs typeface="Times New Roman" pitchFamily="18" charset="0"/>
              </a:rPr>
              <a:t>Örneğin bir yıl boyunca eve misafir çağırmamak,  evde televizyonu açmamak gibi… </a:t>
            </a:r>
          </a:p>
          <a:p>
            <a:pPr algn="just" fontAlgn="base"/>
            <a:r>
              <a:rPr lang="tr-TR" dirty="0">
                <a:latin typeface="Times New Roman" pitchFamily="18" charset="0"/>
                <a:cs typeface="Times New Roman" pitchFamily="18" charset="0"/>
              </a:rPr>
              <a:t>Aileler bu sayede çocuklarına fedakarlık yaptıklarını düşünürken öğrenci bu durumu ‘ailemin bu fedakarlıklarına yanıt vermek zorundayım’ biçiminde düşünerek daha fazla kaygılanabilir. </a:t>
            </a:r>
          </a:p>
          <a:p>
            <a:pPr algn="just" fontAlgn="base"/>
            <a:r>
              <a:rPr lang="tr-TR" dirty="0">
                <a:latin typeface="Times New Roman" pitchFamily="18" charset="0"/>
                <a:cs typeface="Times New Roman" pitchFamily="18" charset="0"/>
              </a:rPr>
              <a:t>Özellikle de yapılan bu fedakarlıkların tekrarlanarak hatırlatılması öğrenciyi ders çalışamaz hale getirebilir.</a:t>
            </a:r>
          </a:p>
        </p:txBody>
      </p:sp>
      <p:sp>
        <p:nvSpPr>
          <p:cNvPr id="3" name="Dikdörtgen 2"/>
          <p:cNvSpPr/>
          <p:nvPr/>
        </p:nvSpPr>
        <p:spPr>
          <a:xfrm>
            <a:off x="323528" y="807095"/>
            <a:ext cx="3600400" cy="923330"/>
          </a:xfrm>
          <a:prstGeom prst="rect">
            <a:avLst/>
          </a:prstGeom>
        </p:spPr>
        <p:txBody>
          <a:bodyPr wrap="square">
            <a:spAutoFit/>
          </a:bodyPr>
          <a:lstStyle/>
          <a:p>
            <a:r>
              <a:rPr lang="tr-TR" b="1" dirty="0">
                <a:solidFill>
                  <a:srgbClr val="FF0066"/>
                </a:solidFill>
              </a:rPr>
              <a:t>GEREĞİNDEN FAZLA FEDAKARLIKTAN KAÇININ VE BUNLARI HATIRLATMAYIN.</a:t>
            </a:r>
            <a:endParaRPr lang="tr-TR"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2741166" cy="279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158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211960" y="1196752"/>
            <a:ext cx="4104456" cy="523220"/>
          </a:xfrm>
          <a:prstGeom prst="rect">
            <a:avLst/>
          </a:prstGeom>
        </p:spPr>
        <p:txBody>
          <a:bodyPr wrap="square">
            <a:spAutoFit/>
          </a:bodyPr>
          <a:lstStyle/>
          <a:p>
            <a:r>
              <a:rPr lang="tr-TR" sz="2800" dirty="0">
                <a:latin typeface="Times New Roman" pitchFamily="18" charset="0"/>
                <a:cs typeface="Times New Roman" pitchFamily="18" charset="0"/>
              </a:rPr>
              <a:t>.</a:t>
            </a:r>
          </a:p>
        </p:txBody>
      </p:sp>
      <p:pic>
        <p:nvPicPr>
          <p:cNvPr id="3" name="Picture 2" descr="C:\Users\Toshiba\Desktop\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92696"/>
            <a:ext cx="7920880" cy="547260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611560" y="1458362"/>
            <a:ext cx="7416824" cy="3785652"/>
          </a:xfrm>
          <a:prstGeom prst="rect">
            <a:avLst/>
          </a:prstGeom>
        </p:spPr>
        <p:txBody>
          <a:bodyPr wrap="square">
            <a:spAutoFit/>
          </a:bodyPr>
          <a:lstStyle/>
          <a:p>
            <a:pPr algn="ctr"/>
            <a:r>
              <a:rPr lang="tr-TR" sz="6000" b="1" dirty="0">
                <a:solidFill>
                  <a:srgbClr val="FF0066"/>
                </a:solidFill>
                <a:latin typeface="Times New Roman"/>
                <a:ea typeface="TeXGyreAdventor"/>
              </a:rPr>
              <a:t>SINAVA   HAZIRLIK      SÜRECİNDE </a:t>
            </a:r>
          </a:p>
          <a:p>
            <a:r>
              <a:rPr lang="tr-TR" sz="6000" b="1" dirty="0">
                <a:solidFill>
                  <a:srgbClr val="FF0066"/>
                </a:solidFill>
                <a:latin typeface="Times New Roman" pitchFamily="18" charset="0"/>
                <a:cs typeface="Times New Roman" pitchFamily="18" charset="0"/>
              </a:rPr>
              <a:t>    VELİLERE</a:t>
            </a:r>
          </a:p>
          <a:p>
            <a:r>
              <a:rPr lang="tr-TR" sz="6000" b="1" dirty="0">
                <a:solidFill>
                  <a:srgbClr val="FF0066"/>
                </a:solidFill>
                <a:latin typeface="Times New Roman" pitchFamily="18" charset="0"/>
                <a:cs typeface="Times New Roman" pitchFamily="18" charset="0"/>
              </a:rPr>
              <a:t>               ÖNERİLER</a:t>
            </a:r>
          </a:p>
        </p:txBody>
      </p:sp>
    </p:spTree>
    <p:extLst>
      <p:ext uri="{BB962C8B-B14F-4D97-AF65-F5344CB8AC3E}">
        <p14:creationId xmlns:p14="http://schemas.microsoft.com/office/powerpoint/2010/main" val="1511349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55976" y="1260401"/>
            <a:ext cx="4572000" cy="2308324"/>
          </a:xfrm>
          <a:prstGeom prst="rect">
            <a:avLst/>
          </a:prstGeom>
        </p:spPr>
        <p:txBody>
          <a:bodyPr>
            <a:spAutoFit/>
          </a:bodyPr>
          <a:lstStyle/>
          <a:p>
            <a:pPr algn="just"/>
            <a:r>
              <a:rPr lang="tr-TR" dirty="0">
                <a:latin typeface="Times New Roman" pitchFamily="18" charset="0"/>
                <a:cs typeface="Times New Roman" pitchFamily="18" charset="0"/>
              </a:rPr>
              <a:t>Her anne baba kendi çocuğunun daha özel olduğunu düşünür. </a:t>
            </a:r>
          </a:p>
          <a:p>
            <a:pPr algn="just"/>
            <a:r>
              <a:rPr lang="tr-TR" dirty="0">
                <a:latin typeface="Times New Roman" pitchFamily="18" charset="0"/>
                <a:cs typeface="Times New Roman" pitchFamily="18" charset="0"/>
              </a:rPr>
              <a:t>Oysa her insanın objektif bakıldığında belli alanlarda kuvvetli yönleri olabildiği gibi belli alanlarda da zayıf özellikleri olabilir. Beklentileriniz ile çocuğunuzun yapabilecekleri birbiriyle uyumlu olursa çocuğunuz daha az kaygı yaşayabilir</a:t>
            </a:r>
          </a:p>
        </p:txBody>
      </p:sp>
      <p:sp>
        <p:nvSpPr>
          <p:cNvPr id="4" name="Dikdörtgen 3"/>
          <p:cNvSpPr/>
          <p:nvPr/>
        </p:nvSpPr>
        <p:spPr>
          <a:xfrm>
            <a:off x="329308" y="188640"/>
            <a:ext cx="3960440" cy="923330"/>
          </a:xfrm>
          <a:prstGeom prst="rect">
            <a:avLst/>
          </a:prstGeom>
        </p:spPr>
        <p:txBody>
          <a:bodyPr wrap="square">
            <a:spAutoFit/>
          </a:bodyPr>
          <a:lstStyle/>
          <a:p>
            <a:r>
              <a:rPr lang="tr-TR" b="1" dirty="0">
                <a:solidFill>
                  <a:srgbClr val="FF0066"/>
                </a:solidFill>
              </a:rPr>
              <a:t>ÇOCUĞUNUZDAN BEKLENTİLERİNİZDE GERÇEKÇİ OLMAYA ÇALIŞIN.</a:t>
            </a:r>
            <a:endParaRPr lang="tr-TR"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308" y="1268760"/>
            <a:ext cx="359462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282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99992" y="764704"/>
            <a:ext cx="3816424" cy="3416320"/>
          </a:xfrm>
          <a:prstGeom prst="rect">
            <a:avLst/>
          </a:prstGeom>
        </p:spPr>
        <p:txBody>
          <a:bodyPr wrap="square">
            <a:spAutoFit/>
          </a:bodyPr>
          <a:lstStyle/>
          <a:p>
            <a:pPr algn="just" fontAlgn="base"/>
            <a:r>
              <a:rPr lang="tr-TR" dirty="0">
                <a:latin typeface="Times New Roman" pitchFamily="18" charset="0"/>
                <a:cs typeface="Times New Roman" pitchFamily="18" charset="0"/>
              </a:rPr>
              <a:t>“Dayının kızı  Boğaziçi’ne girdi, sen de oraya girmelisin” türünden yaklaşımlar çocuğunuza zarar verebilir. Her birey ayrı bir kişiliktir. Çocuğunuzu ancak gereken durumlarda sadece kendisiyle kıyaslayabilirsiniz. Yani önceki davranış biçimleriyle, şimdiki davranış biçimlerini karşılaştırarak aradaki gözlenmiş olan değişimleri aradaki gözlediğiniz değişimleri ortaya koyabilirsiniz.</a:t>
            </a:r>
          </a:p>
        </p:txBody>
      </p:sp>
      <p:pic>
        <p:nvPicPr>
          <p:cNvPr id="10275"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3638"/>
            <a:ext cx="309634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213545" y="240308"/>
            <a:ext cx="3672408" cy="923330"/>
          </a:xfrm>
          <a:prstGeom prst="rect">
            <a:avLst/>
          </a:prstGeom>
        </p:spPr>
        <p:txBody>
          <a:bodyPr wrap="square">
            <a:spAutoFit/>
          </a:bodyPr>
          <a:lstStyle/>
          <a:p>
            <a:r>
              <a:rPr lang="tr-TR" b="1" dirty="0">
                <a:solidFill>
                  <a:srgbClr val="FF0066"/>
                </a:solidFill>
              </a:rPr>
              <a:t>ÇOCUĞUNUZU HİÇBİR ZAMAN BAŞKA ÇOCUKLARLA KIYASLAMAYIN.</a:t>
            </a:r>
            <a:endParaRPr lang="tr-TR" dirty="0"/>
          </a:p>
        </p:txBody>
      </p:sp>
    </p:spTree>
    <p:extLst>
      <p:ext uri="{BB962C8B-B14F-4D97-AF65-F5344CB8AC3E}">
        <p14:creationId xmlns:p14="http://schemas.microsoft.com/office/powerpoint/2010/main" val="1958914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99992" y="882536"/>
            <a:ext cx="4536504" cy="2585323"/>
          </a:xfrm>
          <a:prstGeom prst="rect">
            <a:avLst/>
          </a:prstGeom>
        </p:spPr>
        <p:txBody>
          <a:bodyPr wrap="square">
            <a:spAutoFit/>
          </a:bodyPr>
          <a:lstStyle/>
          <a:p>
            <a:pPr algn="just" fontAlgn="base"/>
            <a:endParaRPr lang="tr-TR" dirty="0">
              <a:latin typeface="Times New Roman" pitchFamily="18" charset="0"/>
              <a:cs typeface="Times New Roman" pitchFamily="18" charset="0"/>
            </a:endParaRPr>
          </a:p>
          <a:p>
            <a:pPr algn="just" fontAlgn="base"/>
            <a:r>
              <a:rPr lang="tr-TR" dirty="0">
                <a:latin typeface="Times New Roman" pitchFamily="18" charset="0"/>
                <a:cs typeface="Times New Roman" pitchFamily="18" charset="0"/>
              </a:rPr>
              <a:t>Kaygının yoğunlaşması ile birlikte çocuklarınız kendilerini daha çaresiz ve çözümsüz hissedebilirler. </a:t>
            </a:r>
          </a:p>
          <a:p>
            <a:pPr algn="just" fontAlgn="base"/>
            <a:r>
              <a:rPr lang="tr-TR" dirty="0">
                <a:latin typeface="Times New Roman" pitchFamily="18" charset="0"/>
                <a:cs typeface="Times New Roman" pitchFamily="18" charset="0"/>
              </a:rPr>
              <a:t>Bu nedenle daha tepkili olabilirler. Daha önceden kızmadıkları şeylere şimdilerde daha sert tepkiler gösterebilirler. Bu durumun geçici olduğunu düşünerek çocuğunuza karşı anlayışlı olmaya çalışın.</a:t>
            </a:r>
          </a:p>
        </p:txBody>
      </p:sp>
      <p:sp>
        <p:nvSpPr>
          <p:cNvPr id="3" name="Dikdörtgen 2"/>
          <p:cNvSpPr/>
          <p:nvPr/>
        </p:nvSpPr>
        <p:spPr>
          <a:xfrm>
            <a:off x="251520" y="188640"/>
            <a:ext cx="3888432" cy="923330"/>
          </a:xfrm>
          <a:prstGeom prst="rect">
            <a:avLst/>
          </a:prstGeom>
        </p:spPr>
        <p:txBody>
          <a:bodyPr wrap="square">
            <a:spAutoFit/>
          </a:bodyPr>
          <a:lstStyle/>
          <a:p>
            <a:r>
              <a:rPr lang="tr-TR" b="1" dirty="0">
                <a:solidFill>
                  <a:srgbClr val="FF0066"/>
                </a:solidFill>
              </a:rPr>
              <a:t>BU ZOR DÖNEMDE ÇOCUKLARINIZA ANLAYIŞLI VE DESTEKLEYİCİ DAVRANIN.</a:t>
            </a:r>
            <a:endParaRPr lang="tr-TR"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47416"/>
            <a:ext cx="309634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851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13385" y="1483668"/>
            <a:ext cx="4572000" cy="2169825"/>
          </a:xfrm>
          <a:prstGeom prst="rect">
            <a:avLst/>
          </a:prstGeom>
        </p:spPr>
        <p:txBody>
          <a:bodyPr>
            <a:spAutoFit/>
          </a:bodyPr>
          <a:lstStyle/>
          <a:p>
            <a:pPr algn="just">
              <a:spcBef>
                <a:spcPct val="50000"/>
              </a:spcBef>
            </a:pPr>
            <a:r>
              <a:rPr lang="tr-TR" dirty="0">
                <a:latin typeface="Times New Roman" pitchFamily="18" charset="0"/>
                <a:cs typeface="Times New Roman" pitchFamily="18" charset="0"/>
              </a:rPr>
              <a:t>Çocuğunuzun, sürekli olumsuz yanlarını, yapamadıklarını vurgulamak yerine, olumlu yanlarını görmek onun kendisine olumlu bakmasını kolaylaştırır. </a:t>
            </a:r>
          </a:p>
          <a:p>
            <a:pPr algn="just">
              <a:spcBef>
                <a:spcPct val="50000"/>
              </a:spcBef>
            </a:pPr>
            <a:r>
              <a:rPr lang="tr-TR" dirty="0">
                <a:latin typeface="Times New Roman" pitchFamily="18" charset="0"/>
                <a:cs typeface="Times New Roman" pitchFamily="18" charset="0"/>
              </a:rPr>
              <a:t>Sık sık eleştirmek yerine, geçmişteki başarılarını onaylayın. Olumlu yanlarını ve çabalarını tespit ederek övün. </a:t>
            </a:r>
          </a:p>
        </p:txBody>
      </p:sp>
      <p:sp>
        <p:nvSpPr>
          <p:cNvPr id="4" name="Dikdörtgen 3"/>
          <p:cNvSpPr/>
          <p:nvPr/>
        </p:nvSpPr>
        <p:spPr>
          <a:xfrm>
            <a:off x="385689" y="637451"/>
            <a:ext cx="3958520" cy="400110"/>
          </a:xfrm>
          <a:prstGeom prst="rect">
            <a:avLst/>
          </a:prstGeom>
        </p:spPr>
        <p:txBody>
          <a:bodyPr wrap="none">
            <a:spAutoFit/>
          </a:bodyPr>
          <a:lstStyle/>
          <a:p>
            <a:r>
              <a:rPr lang="tr-TR" sz="2000" b="1" dirty="0">
                <a:solidFill>
                  <a:srgbClr val="FF0066"/>
                </a:solidFill>
                <a:latin typeface="Times New Roman" pitchFamily="18" charset="0"/>
                <a:cs typeface="Times New Roman" pitchFamily="18" charset="0"/>
              </a:rPr>
              <a:t>ÇOCUĞUNUZU  TAKDİR  EDİN</a:t>
            </a:r>
            <a:endParaRPr lang="tr-TR" sz="2000" b="1" dirty="0">
              <a:solidFill>
                <a:srgbClr val="FF0066"/>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044" y="1196752"/>
            <a:ext cx="329061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544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211960" y="836712"/>
            <a:ext cx="4572000" cy="2862322"/>
          </a:xfrm>
          <a:prstGeom prst="rect">
            <a:avLst/>
          </a:prstGeom>
        </p:spPr>
        <p:txBody>
          <a:bodyPr>
            <a:spAutoFit/>
          </a:bodyPr>
          <a:lstStyle/>
          <a:p>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Çocuğunuza;  sınavların onun kişiliğini değerlendiren bir ölçü olmadığını ve  </a:t>
            </a:r>
          </a:p>
          <a:p>
            <a:pPr algn="just"/>
            <a:r>
              <a:rPr lang="tr-TR" dirty="0">
                <a:latin typeface="Times New Roman" pitchFamily="18" charset="0"/>
                <a:cs typeface="Times New Roman" pitchFamily="18" charset="0"/>
              </a:rPr>
              <a:t>kazanmak kadar kaybetmenin de hayatın bir parçası olduğunu anlatın.</a:t>
            </a:r>
          </a:p>
          <a:p>
            <a:pPr algn="just"/>
            <a:r>
              <a:rPr lang="tr-TR" dirty="0">
                <a:latin typeface="Times New Roman" pitchFamily="18" charset="0"/>
                <a:cs typeface="Times New Roman" pitchFamily="18" charset="0"/>
              </a:rPr>
              <a:t>‘Sen bizim evladımızsın’.</a:t>
            </a:r>
          </a:p>
          <a:p>
            <a:pPr algn="just"/>
            <a:r>
              <a:rPr lang="tr-TR" dirty="0">
                <a:latin typeface="Times New Roman" pitchFamily="18" charset="0"/>
                <a:cs typeface="Times New Roman" pitchFamily="18" charset="0"/>
              </a:rPr>
              <a:t>‘Seni seviyoruz ve hep seveceğiz’. şeklinde açıklamalar yaparak öğrenci rahatlatılmalıdır </a:t>
            </a:r>
          </a:p>
          <a:p>
            <a:pPr algn="just"/>
            <a:r>
              <a:rPr lang="tr-TR" dirty="0">
                <a:latin typeface="Times New Roman" pitchFamily="18" charset="0"/>
                <a:cs typeface="Times New Roman" pitchFamily="18" charset="0"/>
              </a:rPr>
              <a:t>Bu rahatlama, öğrencinin sınavda daha iyi performans göstermesini sağlayacaktır</a:t>
            </a:r>
          </a:p>
        </p:txBody>
      </p:sp>
      <p:pic>
        <p:nvPicPr>
          <p:cNvPr id="102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66889"/>
            <a:ext cx="3168352" cy="2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609738" y="350634"/>
            <a:ext cx="4394310" cy="646331"/>
          </a:xfrm>
          <a:prstGeom prst="rect">
            <a:avLst/>
          </a:prstGeom>
        </p:spPr>
        <p:txBody>
          <a:bodyPr wrap="square">
            <a:spAutoFit/>
          </a:bodyPr>
          <a:lstStyle/>
          <a:p>
            <a:r>
              <a:rPr lang="tr-TR" b="1" dirty="0">
                <a:solidFill>
                  <a:srgbClr val="FF0066"/>
                </a:solidFill>
              </a:rPr>
              <a:t>ÇOCUKLARINIZI  DİNLEYİN  VE </a:t>
            </a:r>
          </a:p>
          <a:p>
            <a:r>
              <a:rPr lang="tr-TR" b="1" dirty="0">
                <a:solidFill>
                  <a:srgbClr val="FF0066"/>
                </a:solidFill>
              </a:rPr>
              <a:t>                   ONLARLA    KONUŞUN</a:t>
            </a:r>
          </a:p>
        </p:txBody>
      </p:sp>
    </p:spTree>
    <p:extLst>
      <p:ext uri="{BB962C8B-B14F-4D97-AF65-F5344CB8AC3E}">
        <p14:creationId xmlns:p14="http://schemas.microsoft.com/office/powerpoint/2010/main" val="2267466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1858" name="Picture 2"/>
          <p:cNvPicPr>
            <a:picLocks noGrp="1" noChangeAspect="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a:xfrm>
            <a:off x="395288" y="188913"/>
            <a:ext cx="8153400" cy="3886200"/>
          </a:xfrm>
          <a:noFill/>
        </p:spPr>
      </p:pic>
      <p:sp>
        <p:nvSpPr>
          <p:cNvPr id="121859" name="Rectangle 3"/>
          <p:cNvSpPr>
            <a:spLocks noGrp="1" noChangeArrowheads="1"/>
          </p:cNvSpPr>
          <p:nvPr>
            <p:ph type="body" idx="4294967295"/>
          </p:nvPr>
        </p:nvSpPr>
        <p:spPr>
          <a:xfrm>
            <a:off x="827585" y="4267200"/>
            <a:ext cx="6984776" cy="2114128"/>
          </a:xfrm>
          <a:prstGeom prst="rect">
            <a:avLst/>
          </a:prstGeom>
          <a:noFill/>
        </p:spPr>
        <p:txBody>
          <a:bodyPr>
            <a:normAutofit fontScale="25000" lnSpcReduction="20000"/>
          </a:bodyPr>
          <a:lstStyle/>
          <a:p>
            <a:pPr eaLnBrk="1" hangingPunct="1">
              <a:lnSpc>
                <a:spcPct val="90000"/>
              </a:lnSpc>
              <a:buFontTx/>
              <a:buNone/>
            </a:pPr>
            <a:r>
              <a:rPr lang="tr-TR" altLang="tr-TR" sz="4000" b="1" dirty="0">
                <a:solidFill>
                  <a:schemeClr val="bg1"/>
                </a:solidFill>
                <a:latin typeface="Verdana" pitchFamily="34" charset="0"/>
              </a:rPr>
              <a:t>Dinlemek bir beceridir, </a:t>
            </a:r>
          </a:p>
          <a:p>
            <a:pPr eaLnBrk="1" hangingPunct="1">
              <a:lnSpc>
                <a:spcPct val="90000"/>
              </a:lnSpc>
              <a:buFontTx/>
              <a:buNone/>
            </a:pPr>
            <a:r>
              <a:rPr lang="tr-TR" altLang="tr-TR" sz="9600" dirty="0">
                <a:solidFill>
                  <a:srgbClr val="FF0066"/>
                </a:solidFill>
                <a:latin typeface="Baskerville Old Face" pitchFamily="18" charset="0"/>
              </a:rPr>
              <a:t>KATILIMINIZ İÇİN,</a:t>
            </a:r>
          </a:p>
          <a:p>
            <a:pPr>
              <a:lnSpc>
                <a:spcPct val="90000"/>
              </a:lnSpc>
              <a:buNone/>
            </a:pPr>
            <a:r>
              <a:rPr lang="tr-TR" altLang="tr-TR" sz="12800" b="1" dirty="0">
                <a:solidFill>
                  <a:srgbClr val="FF0066"/>
                </a:solidFill>
                <a:latin typeface="Baskerville Old Face" pitchFamily="18" charset="0"/>
              </a:rPr>
              <a:t>Teşekkürler …</a:t>
            </a:r>
          </a:p>
          <a:p>
            <a:pPr>
              <a:lnSpc>
                <a:spcPct val="90000"/>
              </a:lnSpc>
              <a:buNone/>
            </a:pPr>
            <a:r>
              <a:rPr lang="tr-TR" altLang="tr-TR" sz="12800" b="1" dirty="0">
                <a:solidFill>
                  <a:srgbClr val="FF0066"/>
                </a:solidFill>
                <a:latin typeface="Baskerville Old Face" pitchFamily="18" charset="0"/>
              </a:rPr>
              <a:t>               </a:t>
            </a:r>
            <a:r>
              <a:rPr lang="tr-TR" altLang="tr-TR" sz="12800" dirty="0">
                <a:solidFill>
                  <a:srgbClr val="FF0066"/>
                </a:solidFill>
                <a:latin typeface="Baskerville Old Face" pitchFamily="18" charset="0"/>
              </a:rPr>
              <a:t>Rehber Öğretmen </a:t>
            </a:r>
          </a:p>
          <a:p>
            <a:pPr>
              <a:lnSpc>
                <a:spcPct val="90000"/>
              </a:lnSpc>
              <a:buNone/>
            </a:pPr>
            <a:r>
              <a:rPr lang="tr-TR" altLang="tr-TR" sz="12800" dirty="0">
                <a:solidFill>
                  <a:srgbClr val="FF0066"/>
                </a:solidFill>
                <a:latin typeface="Baskerville Old Face" pitchFamily="18" charset="0"/>
              </a:rPr>
              <a:t>            Nuray BİLGİN KAYA</a:t>
            </a:r>
          </a:p>
          <a:p>
            <a:pPr eaLnBrk="1" hangingPunct="1">
              <a:lnSpc>
                <a:spcPct val="90000"/>
              </a:lnSpc>
              <a:buFontTx/>
              <a:buNone/>
            </a:pPr>
            <a:endParaRPr lang="tr-TR" altLang="tr-TR" sz="12800" dirty="0">
              <a:solidFill>
                <a:srgbClr val="3333CC"/>
              </a:solidFill>
              <a:latin typeface="Verdana" pitchFamily="34" charset="0"/>
            </a:endParaRPr>
          </a:p>
          <a:p>
            <a:pPr algn="just" eaLnBrk="1" hangingPunct="1">
              <a:lnSpc>
                <a:spcPct val="90000"/>
              </a:lnSpc>
              <a:buFontTx/>
              <a:buNone/>
            </a:pPr>
            <a:r>
              <a:rPr lang="tr-TR" altLang="tr-TR" sz="2800" dirty="0"/>
              <a:t> </a:t>
            </a:r>
          </a:p>
        </p:txBody>
      </p:sp>
      <p:pic>
        <p:nvPicPr>
          <p:cNvPr id="47108" name="Picture 5" descr="ATT226555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362200"/>
            <a:ext cx="3733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6" descr="ATT226555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3850" y="0"/>
            <a:ext cx="3733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7" descr="ATT226555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0"/>
            <a:ext cx="3733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8" descr="ATT226555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209800"/>
            <a:ext cx="3733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9" descr="ATT226555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572000"/>
            <a:ext cx="3733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704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121858"/>
                                        </p:tgtEl>
                                        <p:attrNameLst>
                                          <p:attrName>style.visibility</p:attrName>
                                        </p:attrNameLst>
                                      </p:cBhvr>
                                      <p:to>
                                        <p:strVal val="visible"/>
                                      </p:to>
                                    </p:set>
                                    <p:anim calcmode="lin" valueType="num">
                                      <p:cBhvr additive="base">
                                        <p:cTn id="7" dur="500" fill="hold"/>
                                        <p:tgtEl>
                                          <p:spTgt spid="121858"/>
                                        </p:tgtEl>
                                        <p:attrNameLst>
                                          <p:attrName>ppt_x</p:attrName>
                                        </p:attrNameLst>
                                      </p:cBhvr>
                                      <p:tavLst>
                                        <p:tav tm="0">
                                          <p:val>
                                            <p:strVal val="#ppt_x"/>
                                          </p:val>
                                        </p:tav>
                                        <p:tav tm="100000">
                                          <p:val>
                                            <p:strVal val="#ppt_x"/>
                                          </p:val>
                                        </p:tav>
                                      </p:tavLst>
                                    </p:anim>
                                    <p:anim calcmode="lin" valueType="num">
                                      <p:cBhvr additive="base">
                                        <p:cTn id="8" dur="500" fill="hold"/>
                                        <p:tgtEl>
                                          <p:spTgt spid="12185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21859">
                                            <p:txEl>
                                              <p:pRg st="0" end="0"/>
                                            </p:txEl>
                                          </p:spTgt>
                                        </p:tgtEl>
                                        <p:attrNameLst>
                                          <p:attrName>style.visibility</p:attrName>
                                        </p:attrNameLst>
                                      </p:cBhvr>
                                      <p:to>
                                        <p:strVal val="visible"/>
                                      </p:to>
                                    </p:set>
                                    <p:anim calcmode="lin" valueType="num">
                                      <p:cBhvr additive="base">
                                        <p:cTn id="12" dur="500" fill="hold"/>
                                        <p:tgtEl>
                                          <p:spTgt spid="12185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1859">
                                            <p:txEl>
                                              <p:pRg st="0" end="0"/>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21859">
                                            <p:txEl>
                                              <p:pRg st="1" end="1"/>
                                            </p:txEl>
                                          </p:spTgt>
                                        </p:tgtEl>
                                        <p:attrNameLst>
                                          <p:attrName>style.visibility</p:attrName>
                                        </p:attrNameLst>
                                      </p:cBhvr>
                                      <p:to>
                                        <p:strVal val="visible"/>
                                      </p:to>
                                    </p:set>
                                    <p:anim calcmode="lin" valueType="num">
                                      <p:cBhvr additive="base">
                                        <p:cTn id="17" dur="500" fill="hold"/>
                                        <p:tgtEl>
                                          <p:spTgt spid="12185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1859">
                                            <p:txEl>
                                              <p:pRg st="1" end="1"/>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21859">
                                            <p:txEl>
                                              <p:pRg st="2" end="2"/>
                                            </p:txEl>
                                          </p:spTgt>
                                        </p:tgtEl>
                                        <p:attrNameLst>
                                          <p:attrName>style.visibility</p:attrName>
                                        </p:attrNameLst>
                                      </p:cBhvr>
                                      <p:to>
                                        <p:strVal val="visible"/>
                                      </p:to>
                                    </p:set>
                                    <p:anim calcmode="lin" valueType="num">
                                      <p:cBhvr additive="base">
                                        <p:cTn id="22" dur="500" fill="hold"/>
                                        <p:tgtEl>
                                          <p:spTgt spid="12185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1859">
                                            <p:txEl>
                                              <p:pRg st="2" end="2"/>
                                            </p:tx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121859">
                                            <p:txEl>
                                              <p:pRg st="3" end="3"/>
                                            </p:txEl>
                                          </p:spTgt>
                                        </p:tgtEl>
                                        <p:attrNameLst>
                                          <p:attrName>style.visibility</p:attrName>
                                        </p:attrNameLst>
                                      </p:cBhvr>
                                      <p:to>
                                        <p:strVal val="visible"/>
                                      </p:to>
                                    </p:set>
                                    <p:anim calcmode="lin" valueType="num">
                                      <p:cBhvr additive="base">
                                        <p:cTn id="27" dur="500" fill="hold"/>
                                        <p:tgtEl>
                                          <p:spTgt spid="121859">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1859">
                                            <p:txEl>
                                              <p:pRg st="3" end="3"/>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21859">
                                            <p:txEl>
                                              <p:pRg st="4" end="4"/>
                                            </p:txEl>
                                          </p:spTgt>
                                        </p:tgtEl>
                                        <p:attrNameLst>
                                          <p:attrName>style.visibility</p:attrName>
                                        </p:attrNameLst>
                                      </p:cBhvr>
                                      <p:to>
                                        <p:strVal val="visible"/>
                                      </p:to>
                                    </p:set>
                                    <p:anim calcmode="lin" valueType="num">
                                      <p:cBhvr additive="base">
                                        <p:cTn id="32" dur="500" fill="hold"/>
                                        <p:tgtEl>
                                          <p:spTgt spid="121859">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1859">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283968" y="764704"/>
            <a:ext cx="4032448" cy="4585871"/>
          </a:xfrm>
          <a:prstGeom prst="rect">
            <a:avLst/>
          </a:prstGeom>
        </p:spPr>
        <p:txBody>
          <a:bodyPr wrap="square">
            <a:spAutoFit/>
          </a:bodyPr>
          <a:lstStyle/>
          <a:p>
            <a:pPr algn="just"/>
            <a:endParaRPr lang="tr-TR" sz="1600" dirty="0">
              <a:latin typeface="Times New Roman" pitchFamily="18" charset="0"/>
              <a:cs typeface="Times New Roman" pitchFamily="18" charset="0"/>
            </a:endParaRPr>
          </a:p>
          <a:p>
            <a:pPr algn="just"/>
            <a:endParaRPr lang="tr-TR" sz="1600" dirty="0">
              <a:latin typeface="Times New Roman" pitchFamily="18" charset="0"/>
              <a:cs typeface="Times New Roman" pitchFamily="18" charset="0"/>
            </a:endParaRP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Ebeveyn olmak, dünyadaki en kutsal ve zorlu mesleklerden biridir. </a:t>
            </a:r>
          </a:p>
          <a:p>
            <a:pPr algn="just"/>
            <a:r>
              <a:rPr lang="tr-TR" sz="2000" dirty="0">
                <a:latin typeface="Times New Roman" pitchFamily="18" charset="0"/>
                <a:cs typeface="Times New Roman" pitchFamily="18" charset="0"/>
              </a:rPr>
              <a:t>Ebeveynler çocukların gelişim dönemlerine göre farklı farklı sorunlarla karşılaşabilmektedirler.</a:t>
            </a:r>
          </a:p>
          <a:p>
            <a:pPr algn="just"/>
            <a:r>
              <a:rPr lang="tr-TR" sz="2000" dirty="0">
                <a:latin typeface="Times New Roman" pitchFamily="18" charset="0"/>
                <a:cs typeface="Times New Roman" pitchFamily="18" charset="0"/>
              </a:rPr>
              <a:t>Bu zorlu dönemlerden biri de çocukların eğitim dönemidir. Ülkemizde  eğitim-öğretim sürecinde öğrenciler yoğun bir şekilde sınavlarla karşı karşıya gelmekte ve bu durumdan fazlasıyla etkilenmektedirler. </a:t>
            </a:r>
          </a:p>
        </p:txBody>
      </p:sp>
      <p:sp>
        <p:nvSpPr>
          <p:cNvPr id="3" name="Dikdörtgen 2"/>
          <p:cNvSpPr/>
          <p:nvPr/>
        </p:nvSpPr>
        <p:spPr>
          <a:xfrm>
            <a:off x="539552" y="476672"/>
            <a:ext cx="3744417" cy="738664"/>
          </a:xfrm>
          <a:prstGeom prst="rect">
            <a:avLst/>
          </a:prstGeom>
        </p:spPr>
        <p:txBody>
          <a:bodyPr wrap="square">
            <a:spAutoFit/>
          </a:bodyPr>
          <a:lstStyle/>
          <a:p>
            <a:r>
              <a:rPr lang="tr-TR" b="1" dirty="0">
                <a:solidFill>
                  <a:srgbClr val="FF0000"/>
                </a:solidFill>
                <a:latin typeface="Times New Roman" pitchFamily="18" charset="0"/>
                <a:cs typeface="Times New Roman" pitchFamily="18" charset="0"/>
              </a:rPr>
              <a:t>        </a:t>
            </a:r>
          </a:p>
          <a:p>
            <a:r>
              <a:rPr lang="tr-TR" sz="2400" b="1" dirty="0">
                <a:solidFill>
                  <a:srgbClr val="FF0066"/>
                </a:solidFill>
                <a:latin typeface="Times New Roman" pitchFamily="18" charset="0"/>
                <a:cs typeface="Times New Roman" pitchFamily="18" charset="0"/>
              </a:rPr>
              <a:t>Değerli   Velilerimiz;</a:t>
            </a:r>
          </a:p>
        </p:txBody>
      </p:sp>
      <p:pic>
        <p:nvPicPr>
          <p:cNvPr id="5" name="Resim 4" descr="Modern Türk ailesinde anne-babalık durumunun zavallılığı | Bilim ..."/>
          <p:cNvPicPr/>
          <p:nvPr/>
        </p:nvPicPr>
        <p:blipFill>
          <a:blip r:embed="rId2">
            <a:extLst>
              <a:ext uri="{28A0092B-C50C-407E-A947-70E740481C1C}">
                <a14:useLocalDpi xmlns:a14="http://schemas.microsoft.com/office/drawing/2010/main" val="0"/>
              </a:ext>
            </a:extLst>
          </a:blip>
          <a:srcRect/>
          <a:stretch>
            <a:fillRect/>
          </a:stretch>
        </p:blipFill>
        <p:spPr bwMode="auto">
          <a:xfrm>
            <a:off x="365116" y="1606159"/>
            <a:ext cx="3600399" cy="3744416"/>
          </a:xfrm>
          <a:prstGeom prst="rect">
            <a:avLst/>
          </a:prstGeom>
          <a:noFill/>
          <a:ln>
            <a:noFill/>
          </a:ln>
        </p:spPr>
      </p:pic>
    </p:spTree>
    <p:extLst>
      <p:ext uri="{BB962C8B-B14F-4D97-AF65-F5344CB8AC3E}">
        <p14:creationId xmlns:p14="http://schemas.microsoft.com/office/powerpoint/2010/main" val="2879557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99992" y="836712"/>
            <a:ext cx="4176464" cy="4678204"/>
          </a:xfrm>
          <a:prstGeom prst="rect">
            <a:avLst/>
          </a:prstGeom>
        </p:spPr>
        <p:txBody>
          <a:bodyPr wrap="square">
            <a:spAutoFit/>
          </a:bodyPr>
          <a:lstStyle/>
          <a:p>
            <a:endParaRPr lang="tr-TR" dirty="0"/>
          </a:p>
          <a:p>
            <a:pPr algn="just"/>
            <a:r>
              <a:rPr lang="tr-TR" sz="2000" dirty="0">
                <a:latin typeface="Times New Roman" pitchFamily="18" charset="0"/>
                <a:cs typeface="Times New Roman" pitchFamily="18" charset="0"/>
              </a:rPr>
              <a:t>Bu süreçte, öğrenciler sıkıntılar çekerken, zorluklar yaşarken </a:t>
            </a:r>
          </a:p>
          <a:p>
            <a:pPr algn="just"/>
            <a:r>
              <a:rPr lang="tr-TR" sz="2000" dirty="0">
                <a:latin typeface="Times New Roman" pitchFamily="18" charset="0"/>
                <a:cs typeface="Times New Roman" pitchFamily="18" charset="0"/>
              </a:rPr>
              <a:t>anne- babalar da benzeri sıkıntıları, zorlukları derinden hissedip yaşarlar.</a:t>
            </a:r>
          </a:p>
          <a:p>
            <a:pPr algn="just"/>
            <a:r>
              <a:rPr lang="tr-TR" sz="2000" dirty="0">
                <a:latin typeface="Times New Roman" pitchFamily="18" charset="0"/>
                <a:cs typeface="Times New Roman" pitchFamily="18" charset="0"/>
              </a:rPr>
              <a:t>Sınava hazırlık sürecinde hem sınava hazırlanan öğrenci hem de aile, sonucun belirsizliğinden kaynaklanan yoğun bir kaygı yaşamaktadırlar. Bu kaygıyı sık sık birbirlerine yansıtmakta ve ilişkiler önemli oranda zarar görmektedir.</a:t>
            </a:r>
          </a:p>
          <a:p>
            <a:endParaRPr lang="tr-TR" sz="2000" dirty="0">
              <a:latin typeface="Times New Roman" pitchFamily="18" charset="0"/>
              <a:cs typeface="Times New Roman" pitchFamily="18" charset="0"/>
            </a:endParaRPr>
          </a:p>
          <a:p>
            <a:endParaRPr lang="tr-TR" sz="2000" dirty="0">
              <a:latin typeface="Times New Roman" pitchFamily="18" charset="0"/>
              <a:cs typeface="Times New Roman" pitchFamily="18" charset="0"/>
            </a:endParaRPr>
          </a:p>
          <a:p>
            <a:endParaRPr lang="tr-TR" sz="20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224" y="1340768"/>
            <a:ext cx="338437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79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Altbilgi Yer Tutucusu"/>
          <p:cNvSpPr>
            <a:spLocks noGrp="1"/>
          </p:cNvSpPr>
          <p:nvPr>
            <p:ph type="ftr" sz="quarter" idx="11"/>
          </p:nvPr>
        </p:nvSpPr>
        <p:spPr/>
        <p:txBody>
          <a:bodyPr/>
          <a:lstStyle/>
          <a:p>
            <a:pPr>
              <a:defRPr/>
            </a:pPr>
            <a:r>
              <a:rPr lang="tr-TR"/>
              <a:t>Rehberlik ve Psikolojik Danışma Servisi</a:t>
            </a:r>
          </a:p>
        </p:txBody>
      </p:sp>
      <p:pic>
        <p:nvPicPr>
          <p:cNvPr id="13315" name="Picture 6" descr="boyasleepatdesks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3140969"/>
            <a:ext cx="1663253" cy="185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peop006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772816"/>
            <a:ext cx="17526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4"/>
          <p:cNvSpPr>
            <a:spLocks noChangeArrowheads="1"/>
          </p:cNvSpPr>
          <p:nvPr/>
        </p:nvSpPr>
        <p:spPr bwMode="auto">
          <a:xfrm>
            <a:off x="2339752" y="2129342"/>
            <a:ext cx="468052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tr-TR" sz="2000" dirty="0">
                <a:latin typeface="Times New Roman" pitchFamily="18" charset="0"/>
                <a:cs typeface="Times New Roman" pitchFamily="18" charset="0"/>
              </a:rPr>
              <a:t>Kaygı, öğrenmenin ve öğrendiğini kullanmanın önündeki en önemli engeldir. </a:t>
            </a:r>
          </a:p>
          <a:p>
            <a:pPr algn="just"/>
            <a:r>
              <a:rPr lang="tr-TR" sz="2000" dirty="0">
                <a:latin typeface="Times New Roman" pitchFamily="18" charset="0"/>
                <a:cs typeface="Times New Roman" pitchFamily="18" charset="0"/>
              </a:rPr>
              <a:t>Kaygısı artan, sınava olduğundan farklı anlamlar veren öğrenciler için her sınav bir "Kriz" </a:t>
            </a:r>
            <a:r>
              <a:rPr lang="tr-TR" sz="2000" dirty="0" err="1">
                <a:latin typeface="Times New Roman" pitchFamily="18" charset="0"/>
                <a:cs typeface="Times New Roman" pitchFamily="18" charset="0"/>
              </a:rPr>
              <a:t>dir</a:t>
            </a:r>
            <a:r>
              <a:rPr lang="tr-TR" sz="2000" dirty="0">
                <a:latin typeface="Times New Roman" pitchFamily="18" charset="0"/>
                <a:cs typeface="Times New Roman" pitchFamily="18" charset="0"/>
              </a:rPr>
              <a:t>. </a:t>
            </a:r>
          </a:p>
        </p:txBody>
      </p:sp>
    </p:spTree>
    <p:extLst>
      <p:ext uri="{BB962C8B-B14F-4D97-AF65-F5344CB8AC3E}">
        <p14:creationId xmlns:p14="http://schemas.microsoft.com/office/powerpoint/2010/main" val="3181335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211960" y="692696"/>
            <a:ext cx="4824536" cy="4401205"/>
          </a:xfrm>
          <a:prstGeom prst="rect">
            <a:avLst/>
          </a:prstGeom>
        </p:spPr>
        <p:txBody>
          <a:bodyPr wrap="square">
            <a:spAutoFit/>
          </a:bodyPr>
          <a:lstStyle/>
          <a:p>
            <a:pPr algn="just"/>
            <a:r>
              <a:rPr lang="tr-TR" sz="2000" dirty="0">
                <a:latin typeface="Times New Roman" pitchFamily="18" charset="0"/>
                <a:cs typeface="Times New Roman" pitchFamily="18" charset="0"/>
              </a:rPr>
              <a:t>Sınavlara hazırlanan bir öğrencinin yaşadığı kaygının iki sebebi vardır. </a:t>
            </a:r>
          </a:p>
          <a:p>
            <a:pPr algn="just"/>
            <a:r>
              <a:rPr lang="tr-TR" sz="2000" dirty="0">
                <a:latin typeface="Times New Roman" pitchFamily="18" charset="0"/>
                <a:cs typeface="Times New Roman" pitchFamily="18" charset="0"/>
              </a:rPr>
              <a:t>Birinci sebep tümüyle gerçek ve akılcı bir temele dayanır. </a:t>
            </a:r>
          </a:p>
          <a:p>
            <a:pPr algn="just"/>
            <a:r>
              <a:rPr lang="tr-TR" sz="2000" dirty="0">
                <a:latin typeface="Times New Roman" pitchFamily="18" charset="0"/>
                <a:cs typeface="Times New Roman" pitchFamily="18" charset="0"/>
              </a:rPr>
              <a:t>Sonuçları hayatın akışını etkileyecek büyük bir yarışta yer alacak olmaktan kaygı duymak, doğal ve yerinde bir durumdur. </a:t>
            </a:r>
          </a:p>
          <a:p>
            <a:pPr algn="just"/>
            <a:r>
              <a:rPr lang="tr-TR" sz="2000" dirty="0">
                <a:latin typeface="Times New Roman" pitchFamily="18" charset="0"/>
                <a:cs typeface="Times New Roman" pitchFamily="18" charset="0"/>
              </a:rPr>
              <a:t>Ancak ikinci sebep, birinci gibi gerçek ve akılcı bir temele dayanmaz. </a:t>
            </a:r>
          </a:p>
          <a:p>
            <a:pPr algn="just"/>
            <a:r>
              <a:rPr lang="tr-TR" sz="2000" dirty="0">
                <a:latin typeface="Times New Roman" pitchFamily="18" charset="0"/>
                <a:cs typeface="Times New Roman" pitchFamily="18" charset="0"/>
              </a:rPr>
              <a:t>'Anneme - babama ne diyeceğim?",” akrabalarımın önüne nasıl çıkacağım?', "Tanıdıklarıma karşı mahcup olacağım...”   gibi düşünceler sınavlara hazırlanan öğrencinin kaygısını yükseltir.</a:t>
            </a:r>
          </a:p>
        </p:txBody>
      </p:sp>
      <p:pic>
        <p:nvPicPr>
          <p:cNvPr id="3" name="Resim 2" descr="C:\Users\Pc\Desktop\teog\kaygı 2.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3"/>
            <a:ext cx="3672408" cy="4104457"/>
          </a:xfrm>
          <a:prstGeom prst="rect">
            <a:avLst/>
          </a:prstGeom>
          <a:noFill/>
          <a:ln>
            <a:noFill/>
          </a:ln>
        </p:spPr>
      </p:pic>
    </p:spTree>
    <p:extLst>
      <p:ext uri="{BB962C8B-B14F-4D97-AF65-F5344CB8AC3E}">
        <p14:creationId xmlns:p14="http://schemas.microsoft.com/office/powerpoint/2010/main" val="382812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355976" y="1196752"/>
            <a:ext cx="4176464" cy="3293209"/>
          </a:xfrm>
          <a:prstGeom prst="rect">
            <a:avLst/>
          </a:prstGeom>
        </p:spPr>
        <p:txBody>
          <a:bodyPr wrap="square">
            <a:spAutoFit/>
          </a:bodyPr>
          <a:lstStyle/>
          <a:p>
            <a:endParaRPr lang="tr-TR" sz="2800" b="1" dirty="0">
              <a:solidFill>
                <a:srgbClr val="FF0000"/>
              </a:solidFill>
              <a:latin typeface="Times New Roman" pitchFamily="18" charset="0"/>
              <a:cs typeface="Times New Roman" pitchFamily="18" charset="0"/>
            </a:endParaRPr>
          </a:p>
          <a:p>
            <a:pPr lvl="0" algn="just"/>
            <a:r>
              <a:rPr lang="tr-TR" sz="2000" dirty="0">
                <a:latin typeface="Times New Roman" pitchFamily="18" charset="0"/>
                <a:cs typeface="Times New Roman" pitchFamily="18" charset="0"/>
              </a:rPr>
              <a:t>Bir yandan hayata</a:t>
            </a:r>
            <a:r>
              <a:rPr lang="tr-TR" sz="2000" b="1" dirty="0">
                <a:latin typeface="Times New Roman" pitchFamily="18" charset="0"/>
                <a:cs typeface="Times New Roman" pitchFamily="18" charset="0"/>
              </a:rPr>
              <a:t> </a:t>
            </a:r>
            <a:r>
              <a:rPr lang="tr-TR" sz="2000" dirty="0">
                <a:latin typeface="Times New Roman" pitchFamily="18" charset="0"/>
                <a:cs typeface="Times New Roman" pitchFamily="18" charset="0"/>
              </a:rPr>
              <a:t>hazırlanırken, diğer  yandan da okul derslerinden de sorumlu olan, kısacası yoğun bir çalışma dönemi içinde olan gencin anne-babası olmak çok zordur. Her anne baba çocuğuna destek olmak ister ancak önemli olan bu desteğin doğru ve başarıyı artıracak şekilde olmasıdır.</a:t>
            </a:r>
          </a:p>
          <a:p>
            <a:r>
              <a:rPr lang="tr-TR" sz="2000" dirty="0">
                <a:latin typeface="Times New Roman" pitchFamily="18" charset="0"/>
                <a:cs typeface="Times New Roman" pitchFamily="18" charset="0"/>
              </a:rPr>
              <a:t> </a:t>
            </a:r>
          </a:p>
        </p:txBody>
      </p:sp>
      <p:pic>
        <p:nvPicPr>
          <p:cNvPr id="5" name="Resim 4" descr="C:\Users\Pc\Desktop\teog\kaygı 7.jpg"/>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3528392" cy="4032448"/>
          </a:xfrm>
          <a:prstGeom prst="rect">
            <a:avLst/>
          </a:prstGeom>
          <a:noFill/>
          <a:ln>
            <a:noFill/>
          </a:ln>
        </p:spPr>
      </p:pic>
    </p:spTree>
    <p:extLst>
      <p:ext uri="{BB962C8B-B14F-4D97-AF65-F5344CB8AC3E}">
        <p14:creationId xmlns:p14="http://schemas.microsoft.com/office/powerpoint/2010/main" val="130368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35896" y="836713"/>
            <a:ext cx="4824536" cy="3231654"/>
          </a:xfrm>
          <a:prstGeom prst="rect">
            <a:avLst/>
          </a:prstGeom>
        </p:spPr>
        <p:txBody>
          <a:bodyPr wrap="square">
            <a:spAutoFit/>
          </a:bodyPr>
          <a:lstStyle/>
          <a:p>
            <a:pPr algn="just"/>
            <a:endParaRPr lang="tr-TR" sz="2400" dirty="0">
              <a:latin typeface="Times New Roman" pitchFamily="18" charset="0"/>
              <a:cs typeface="Times New Roman" pitchFamily="18" charset="0"/>
            </a:endParaRPr>
          </a:p>
          <a:p>
            <a:pPr algn="just"/>
            <a:endParaRPr lang="tr-TR" sz="24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Sınavlarda başarılı olmak öğrencinin olduğu kadar anne babaların da isteğidir. Ancak bu dönemin dengeli ve sağlıklı olarak aşılabilmesi için sınava hazırlanan  öğrencinin anne ve babasına önemli görevler düşmektedir. </a:t>
            </a: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a:t>
            </a:r>
          </a:p>
        </p:txBody>
      </p:sp>
      <p:pic>
        <p:nvPicPr>
          <p:cNvPr id="3" name="Picture 4" descr="j03587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412776"/>
            <a:ext cx="241141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32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283968" y="1556792"/>
            <a:ext cx="4464496" cy="2154436"/>
          </a:xfrm>
          <a:prstGeom prst="rect">
            <a:avLst/>
          </a:prstGeom>
        </p:spPr>
        <p:txBody>
          <a:bodyPr wrap="square">
            <a:spAutoFit/>
          </a:bodyPr>
          <a:lstStyle/>
          <a:p>
            <a:pPr algn="just"/>
            <a:endParaRPr lang="tr-TR" sz="2400" b="1"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Bu görevler, ailenin bütçesinin sınırlarını zorlayarak çocuğuna en iyi eğitim imkanlarını sunmak ve ona uygun çalışma şartlarını hazırlamakla sınırlı değildir.</a:t>
            </a:r>
          </a:p>
        </p:txBody>
      </p:sp>
      <p:pic>
        <p:nvPicPr>
          <p:cNvPr id="3" name="Resim 2" descr="haber"/>
          <p:cNvPicPr/>
          <p:nvPr/>
        </p:nvPicPr>
        <p:blipFill>
          <a:blip r:embed="rId2">
            <a:extLst>
              <a:ext uri="{28A0092B-C50C-407E-A947-70E740481C1C}">
                <a14:useLocalDpi xmlns:a14="http://schemas.microsoft.com/office/drawing/2010/main" val="0"/>
              </a:ext>
            </a:extLst>
          </a:blip>
          <a:srcRect/>
          <a:stretch>
            <a:fillRect/>
          </a:stretch>
        </p:blipFill>
        <p:spPr bwMode="auto">
          <a:xfrm>
            <a:off x="467543" y="1268760"/>
            <a:ext cx="3384377" cy="3528392"/>
          </a:xfrm>
          <a:prstGeom prst="rect">
            <a:avLst/>
          </a:prstGeom>
          <a:noFill/>
          <a:ln>
            <a:noFill/>
          </a:ln>
        </p:spPr>
      </p:pic>
    </p:spTree>
    <p:extLst>
      <p:ext uri="{BB962C8B-B14F-4D97-AF65-F5344CB8AC3E}">
        <p14:creationId xmlns:p14="http://schemas.microsoft.com/office/powerpoint/2010/main" val="124401104"/>
      </p:ext>
    </p:extLst>
  </p:cSld>
  <p:clrMapOvr>
    <a:masterClrMapping/>
  </p:clrMapOvr>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1190</TotalTime>
  <Words>1155</Words>
  <Application>Microsoft Office PowerPoint</Application>
  <PresentationFormat>Ekran Gösterisi (4:3)</PresentationFormat>
  <Paragraphs>107</Paragraphs>
  <Slides>25</Slides>
  <Notes>4</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Hava Akımı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Toshiba</dc:creator>
  <cp:lastModifiedBy>Bilinmeyen Kullanıcı</cp:lastModifiedBy>
  <cp:revision>92</cp:revision>
  <dcterms:created xsi:type="dcterms:W3CDTF">2020-04-19T19:13:04Z</dcterms:created>
  <dcterms:modified xsi:type="dcterms:W3CDTF">2020-05-05T12:02:35Z</dcterms:modified>
</cp:coreProperties>
</file>